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5" r:id="rId2"/>
    <p:sldId id="304" r:id="rId3"/>
    <p:sldId id="305" r:id="rId4"/>
    <p:sldId id="306" r:id="rId5"/>
    <p:sldId id="286" r:id="rId6"/>
    <p:sldId id="287" r:id="rId7"/>
    <p:sldId id="288" r:id="rId8"/>
    <p:sldId id="322" r:id="rId9"/>
    <p:sldId id="324" r:id="rId10"/>
    <p:sldId id="323" r:id="rId11"/>
    <p:sldId id="325" r:id="rId12"/>
    <p:sldId id="309" r:id="rId13"/>
    <p:sldId id="310" r:id="rId14"/>
    <p:sldId id="311" r:id="rId15"/>
    <p:sldId id="326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296" r:id="rId25"/>
    <p:sldId id="277" r:id="rId26"/>
    <p:sldId id="297" r:id="rId27"/>
    <p:sldId id="281" r:id="rId28"/>
    <p:sldId id="282" r:id="rId29"/>
    <p:sldId id="279" r:id="rId30"/>
    <p:sldId id="301" r:id="rId31"/>
    <p:sldId id="300" r:id="rId32"/>
    <p:sldId id="299" r:id="rId33"/>
    <p:sldId id="320" r:id="rId34"/>
    <p:sldId id="298" r:id="rId35"/>
    <p:sldId id="289" r:id="rId36"/>
    <p:sldId id="292" r:id="rId37"/>
    <p:sldId id="276" r:id="rId38"/>
    <p:sldId id="302" r:id="rId39"/>
    <p:sldId id="303" r:id="rId40"/>
    <p:sldId id="293" r:id="rId41"/>
    <p:sldId id="294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47"/>
    <a:srgbClr val="D1451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5806" autoAdjust="0"/>
  </p:normalViewPr>
  <p:slideViewPr>
    <p:cSldViewPr>
      <p:cViewPr>
        <p:scale>
          <a:sx n="79" d="100"/>
          <a:sy n="79" d="100"/>
        </p:scale>
        <p:origin x="-7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76"/>
    </p:cViewPr>
  </p:sorterViewPr>
  <p:notesViewPr>
    <p:cSldViewPr>
      <p:cViewPr varScale="1">
        <p:scale>
          <a:sx n="53" d="100"/>
          <a:sy n="53" d="100"/>
        </p:scale>
        <p:origin x="-2826" y="-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Percentage</a:t>
            </a:r>
            <a:r>
              <a:rPr lang="en-US" baseline="0" dirty="0" smtClean="0"/>
              <a:t> of children </a:t>
            </a:r>
            <a:r>
              <a:rPr lang="en-US" sz="2160" b="1" i="0" u="none" strike="noStrike" baseline="0" dirty="0" smtClean="0"/>
              <a:t>walking to school </a:t>
            </a:r>
            <a:r>
              <a:rPr lang="en-US" baseline="0" dirty="0" smtClean="0"/>
              <a:t>     </a:t>
            </a:r>
            <a:endParaRPr lang="en-US" dirty="0"/>
          </a:p>
        </c:rich>
      </c:tx>
      <c:layout>
        <c:manualLayout>
          <c:xMode val="edge"/>
          <c:yMode val="edge"/>
          <c:x val="0.15662092952110149"/>
          <c:y val="2.24989927335086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Anna Kyle Elementary School, Fairfield CA</c:v>
                </c:pt>
                <c:pt idx="1">
                  <c:v>Cordelia Hills Elementary School, Fairfield CA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0.16000000000000006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Anna Kyle Elementary School, Fairfield CA</c:v>
                </c:pt>
                <c:pt idx="1">
                  <c:v>Cordelia Hills Elementary School, Fairfield CA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0.51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186176"/>
        <c:axId val="79204352"/>
      </c:barChart>
      <c:catAx>
        <c:axId val="79186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79204352"/>
        <c:crosses val="autoZero"/>
        <c:auto val="1"/>
        <c:lblAlgn val="ctr"/>
        <c:lblOffset val="100"/>
        <c:noMultiLvlLbl val="0"/>
      </c:catAx>
      <c:valAx>
        <c:axId val="792043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91861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STA SR2S Operations Expenditures by Grant 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Grants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178932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Grants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</c:strCache>
            </c:strRef>
          </c:cat>
          <c:val>
            <c:numRef>
              <c:f>Sheet1!$C$2:$C$7</c:f>
              <c:numCache>
                <c:formatCode>_("$"* #,##0_);_("$"* \(#,##0\);_("$"* "-"??_);_(@_)</c:formatCode>
                <c:ptCount val="6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MTC/STA Grants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</c:strCache>
            </c:strRef>
          </c:cat>
          <c:val>
            <c:numRef>
              <c:f>Sheet1!$D$2:$D$7</c:f>
              <c:numCache>
                <c:formatCode>_("$"* #,##0_);_("$"* \(#,##0\);_("$"* "-"??_);_(@_)</c:formatCode>
                <c:ptCount val="6"/>
                <c:pt idx="1">
                  <c:v>29063</c:v>
                </c:pt>
                <c:pt idx="2">
                  <c:v>37000</c:v>
                </c:pt>
                <c:pt idx="3">
                  <c:v>424200</c:v>
                </c:pt>
                <c:pt idx="4">
                  <c:v>497000</c:v>
                </c:pt>
                <c:pt idx="5">
                  <c:v>414803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Air District Grants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</c:strCache>
            </c:strRef>
          </c:cat>
          <c:val>
            <c:numRef>
              <c:f>Sheet1!$E$2:$E$7</c:f>
              <c:numCache>
                <c:formatCode>_("$"* #,##0_);_("$"* \(#,##0\);_("$"* "-"??_);_(@_)</c:formatCode>
                <c:ptCount val="6"/>
                <c:pt idx="1">
                  <c:v>34555</c:v>
                </c:pt>
                <c:pt idx="2">
                  <c:v>77219</c:v>
                </c:pt>
                <c:pt idx="3">
                  <c:v>196335</c:v>
                </c:pt>
                <c:pt idx="4">
                  <c:v>127090</c:v>
                </c:pt>
                <c:pt idx="5">
                  <c:v>58973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Local Funding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</c:strCache>
            </c:strRef>
          </c:cat>
          <c:val>
            <c:numRef>
              <c:f>Sheet1!$F$2:$F$7</c:f>
              <c:numCache>
                <c:formatCode>_("$"* #,##0_);_("$"* \(#,##0\);_("$"* "-"??_);_(@_)</c:formatCode>
                <c:ptCount val="6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334400"/>
        <c:axId val="79336192"/>
      </c:barChart>
      <c:catAx>
        <c:axId val="7933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79336192"/>
        <c:crosses val="autoZero"/>
        <c:auto val="1"/>
        <c:lblAlgn val="ctr"/>
        <c:lblOffset val="100"/>
        <c:noMultiLvlLbl val="0"/>
      </c:catAx>
      <c:valAx>
        <c:axId val="7933619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79334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4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CA0D6CC-19B6-4A9C-A445-B15731131973}" type="datetimeFigureOut">
              <a:rPr lang="en-US"/>
              <a:pPr>
                <a:defRPr/>
              </a:pPr>
              <a:t>12/3/2012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F0E1081-07C1-4946-8263-95719A5D9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83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4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8EC9A49-0443-4567-98EA-7ADD91930082}" type="datetimeFigureOut">
              <a:rPr lang="en-US"/>
              <a:pPr>
                <a:defRPr/>
              </a:pPr>
              <a:t>12/3/2012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8" tIns="48315" rIns="96628" bIns="483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1" y="4560892"/>
            <a:ext cx="5851525" cy="4319587"/>
          </a:xfrm>
          <a:prstGeom prst="rect">
            <a:avLst/>
          </a:prstGeom>
        </p:spPr>
        <p:txBody>
          <a:bodyPr vert="horz" lIns="96628" tIns="48315" rIns="96628" bIns="483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F08516A-DA95-4048-B6D6-F1F5FCE05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14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90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EFB5C-384D-4C46-B9F8-DF04D6E3F7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468"/>
            <a:r>
              <a:rPr lang="en-US" dirty="0" smtClean="0"/>
              <a:t>4 E’s make up the Safe</a:t>
            </a:r>
            <a:r>
              <a:rPr lang="en-US" baseline="0" dirty="0" smtClean="0"/>
              <a:t> Routes to School Program, 3 program elements and 1 engineering element.</a:t>
            </a:r>
          </a:p>
          <a:p>
            <a:pPr defTabSz="957468"/>
            <a:endParaRPr lang="en-US" dirty="0" smtClean="0"/>
          </a:p>
          <a:p>
            <a:pPr defTabSz="957468"/>
            <a:r>
              <a:rPr lang="en-US" dirty="0" smtClean="0"/>
              <a:t>Education:</a:t>
            </a:r>
            <a:r>
              <a:rPr lang="en-US" baseline="0" dirty="0" smtClean="0"/>
              <a:t> </a:t>
            </a:r>
            <a:r>
              <a:rPr lang="en-US" sz="1300" dirty="0" smtClean="0"/>
              <a:t>Teaches children about the benefits of walking and bicycling and the positive impacts these activities have on personal health and the environment. </a:t>
            </a:r>
          </a:p>
          <a:p>
            <a:pPr defTabSz="957468"/>
            <a:endParaRPr lang="en-US" sz="1300" dirty="0" smtClean="0"/>
          </a:p>
          <a:p>
            <a:pPr defTabSz="957468"/>
            <a:r>
              <a:rPr lang="en-US" sz="1300" dirty="0" smtClean="0"/>
              <a:t>Encouragment: Free program events generate excitement and interest in walking and bicycling by rewarding participation and educating children and adults about safety and the benefits of bicycling and walking.</a:t>
            </a:r>
          </a:p>
          <a:p>
            <a:pPr defTabSz="957468"/>
            <a:endParaRPr lang="en-US" sz="1300" dirty="0" smtClean="0"/>
          </a:p>
          <a:p>
            <a:pPr defTabSz="957468"/>
            <a:r>
              <a:rPr lang="en-US" sz="1300" dirty="0" smtClean="0"/>
              <a:t>Enforcement: Strategies to deter unsafe behavior of drivers, bicyclists and pedestrians and encouraging all road users to obey traffic safety laws and to share the road.</a:t>
            </a:r>
          </a:p>
          <a:p>
            <a:pPr defTabSz="957468"/>
            <a:endParaRPr lang="en-US" sz="1300" dirty="0" smtClean="0"/>
          </a:p>
          <a:p>
            <a:pPr defTabSz="957468"/>
            <a:r>
              <a:rPr lang="en-US" sz="1300" dirty="0" smtClean="0"/>
              <a:t>Engineering: Improvements designed to improve the safety of pedestrians, bicyclists and motorists along school commute routes.</a:t>
            </a:r>
          </a:p>
          <a:p>
            <a:pPr defTabSz="957468"/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/>
              <a:t>EDUCATION/ENCOURAGEMENT</a:t>
            </a:r>
          </a:p>
          <a:p>
            <a:r>
              <a:rPr lang="en-US" sz="1200" dirty="0" smtClean="0"/>
              <a:t>FY 2011-12, 55 events were held reaching 12,811 students</a:t>
            </a:r>
          </a:p>
          <a:p>
            <a:r>
              <a:rPr lang="en-US" sz="1200" dirty="0" smtClean="0"/>
              <a:t>1 walking school bus was started at Markham Elementary School, which includes an ongoing parent training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1800" b="1" i="0" dirty="0" smtClean="0"/>
              <a:t>Enforcement</a:t>
            </a:r>
          </a:p>
          <a:p>
            <a:pPr marL="342900" lvl="1" indent="-342900">
              <a:buNone/>
            </a:pPr>
            <a:r>
              <a:rPr lang="en-US" sz="1800" i="1" dirty="0" smtClean="0"/>
              <a:t>Through the $100,000 STA SR2S Enforcement grant:</a:t>
            </a:r>
            <a:endParaRPr lang="en-US" sz="1800" b="1" i="1" dirty="0" smtClean="0"/>
          </a:p>
          <a:p>
            <a:r>
              <a:rPr lang="en-US" sz="1800" dirty="0" smtClean="0"/>
              <a:t>Maximum enforcement was provided to 7 schools in Fairfield-Suisun School District.</a:t>
            </a:r>
          </a:p>
          <a:p>
            <a:pPr>
              <a:buNone/>
            </a:pPr>
            <a:r>
              <a:rPr lang="en-US" sz="1800" dirty="0" smtClean="0"/>
              <a:t>47 citations, 63 warnings were issued and 3 vehicles were towed as a result of enforcement.</a:t>
            </a:r>
          </a:p>
          <a:p>
            <a:r>
              <a:rPr lang="en-US" sz="1800" dirty="0" smtClean="0"/>
              <a:t>Suisun City PD developed a countywide crossing guard  manual and test/Bike Rodeo DVD.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Community Task Force meetings were held (between 7 Community Task Forces countywide) and 17 walk audits were conducted for the SR2S Plan Update.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006947"/>
                </a:solidFill>
                <a:latin typeface="+mn-lt"/>
              </a:rPr>
              <a:t>Interactive mapping tool was developed for the SR2S website.</a:t>
            </a:r>
            <a:endParaRPr kumimoji="0" lang="en-US" i="0" u="none" strike="noStrike" kern="1200" cap="none" spc="0" normalizeH="0" noProof="0" dirty="0" smtClean="0">
              <a:ln>
                <a:noFill/>
              </a:ln>
              <a:solidFill>
                <a:srgbClr val="0069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006947"/>
                </a:solidFill>
                <a:latin typeface="+mn-lt"/>
              </a:rPr>
              <a:t>Expected completion date for the SR2S Plan Update: November 2012.</a:t>
            </a:r>
            <a:endParaRPr lang="en-US" sz="1400" dirty="0" smtClean="0">
              <a:solidFill>
                <a:srgbClr val="006947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 Kyle ES, 46% walking in 2011 to 51% walking in 2012 -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 increase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Cordelia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Hills ES, 16% walking in 2011 to 25% walking in 2012—9% increase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During the process:</a:t>
            </a: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Seventeen (17) walk audits were conducted countywide indicating the need for additional infrastructure funding to create safer walking/biking environments around schools.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Draft lists of priority projects have been identified for each community in Solano County</a:t>
            </a:r>
            <a:r>
              <a:rPr lang="en-US" sz="1200" dirty="0" smtClean="0"/>
              <a:t>. </a:t>
            </a:r>
          </a:p>
          <a:p>
            <a:endParaRPr lang="en-US" sz="1300" dirty="0" smtClean="0"/>
          </a:p>
          <a:p>
            <a:r>
              <a:rPr lang="en-US" sz="1300" dirty="0" smtClean="0"/>
              <a:t>Many of the schools in the county are located in areas where there have been recent STA</a:t>
            </a:r>
          </a:p>
          <a:p>
            <a:r>
              <a:rPr lang="en-US" sz="1300" dirty="0" smtClean="0"/>
              <a:t>Community Based Transportation Plans studies. The most recently completed plans include</a:t>
            </a:r>
          </a:p>
          <a:p>
            <a:r>
              <a:rPr lang="en-US" sz="1300" dirty="0" smtClean="0"/>
              <a:t>Vacaville with an emphasis on the Markham neighborhood, and East Fairfield, which has</a:t>
            </a:r>
          </a:p>
          <a:p>
            <a:r>
              <a:rPr lang="en-US" sz="1300" dirty="0" smtClean="0"/>
              <a:t>close proximity to two high schools and is impacted by the closure of Sullivan Middle</a:t>
            </a:r>
          </a:p>
          <a:p>
            <a:r>
              <a:rPr lang="en-US" sz="1300" dirty="0" smtClean="0"/>
              <a:t>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Improvements were made:</a:t>
            </a:r>
          </a:p>
          <a:p>
            <a:pPr lvl="1"/>
            <a:r>
              <a:rPr lang="en-US" dirty="0" smtClean="0"/>
              <a:t>Will C</a:t>
            </a:r>
            <a:r>
              <a:rPr lang="en-US" baseline="0" dirty="0" smtClean="0"/>
              <a:t> Wood, Vacaville CA: </a:t>
            </a:r>
            <a:r>
              <a:rPr lang="en-US" sz="1300" dirty="0" smtClean="0"/>
              <a:t>Peabody/Marshall Rd intersection pedestrian improvements, Widened sidewalk along Marshall</a:t>
            </a:r>
          </a:p>
          <a:p>
            <a:pPr marL="478734" lvl="1" defTabSz="957468"/>
            <a:r>
              <a:rPr lang="en-US" sz="1300" dirty="0" smtClean="0"/>
              <a:t>Steffan Manor Vallejo CA : Sidewalk widening and high visibility crosswalks installed</a:t>
            </a:r>
            <a:endParaRPr lang="en-US" dirty="0" smtClean="0"/>
          </a:p>
          <a:p>
            <a:pPr lvl="1"/>
            <a:r>
              <a:rPr lang="en-US" dirty="0" smtClean="0"/>
              <a:t>Anderson, Dixon CA : </a:t>
            </a:r>
            <a:r>
              <a:rPr lang="en-US" sz="1900" dirty="0" smtClean="0"/>
              <a:t>Widened sidewalk and adjusted crosswalks in front of school. SR-113 Flashing Crosswalk</a:t>
            </a:r>
          </a:p>
          <a:p>
            <a:pPr lvl="1"/>
            <a:r>
              <a:rPr lang="en-US" sz="1900" dirty="0" smtClean="0"/>
              <a:t>Benicia HS: Military &amp; Denfield intersection, Military Road Diet</a:t>
            </a:r>
          </a:p>
          <a:p>
            <a:pPr marL="478734" lvl="1" defTabSz="957468"/>
            <a:endParaRPr lang="en-US" sz="1900" dirty="0" smtClean="0"/>
          </a:p>
          <a:p>
            <a:pPr lvl="1"/>
            <a:endParaRPr lang="en-US" sz="19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8516A-DA95-4048-B6D6-F1F5FCE051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BD44-EA55-4238-A6CC-A0C8F84F1E0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86000"/>
            <a:ext cx="9144000" cy="152400"/>
          </a:xfrm>
          <a:prstGeom prst="rect">
            <a:avLst/>
          </a:prstGeom>
          <a:solidFill>
            <a:srgbClr val="D14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5715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saferoutesinfo.org/guide/education/images/rodeo.jpg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rgbClr val="FFFF0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>
            <a:off x="5738016" y="2589202"/>
            <a:ext cx="1625149" cy="1638583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7383501" y="2589202"/>
            <a:ext cx="1621616" cy="163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40416" y="4236789"/>
            <a:ext cx="1621616" cy="163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7385903" y="4236789"/>
            <a:ext cx="1621616" cy="163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 userDrawn="1"/>
        </p:nvSpPr>
        <p:spPr>
          <a:xfrm>
            <a:off x="5740401" y="3830638"/>
            <a:ext cx="1606551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Education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83463" y="3830639"/>
            <a:ext cx="1606551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Encouragement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740401" y="5510215"/>
            <a:ext cx="1606551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Enforcement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83463" y="5510214"/>
            <a:ext cx="1606551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19800"/>
            <a:ext cx="8229600" cy="609600"/>
          </a:xfrm>
          <a:solidFill>
            <a:srgbClr val="D14514"/>
          </a:solidFill>
          <a:ln>
            <a:noFill/>
          </a:ln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1st SRTS Conf, Nov 6, 2007 - Solano Transportation Authority, Sam Shelton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C70B-3F7D-46D5-A5E0-322580D8E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1st SRTS Conf, Nov 6, 2007 - Solano Transportation Authority, Sam Shelton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B4CB-B154-4C3C-830B-9BCAC9E1D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aferoutesinfo.org/guide/education/images/rodeo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>
            <a:off x="1" y="990600"/>
            <a:ext cx="1298223" cy="1524000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rgbClr val="00B05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25146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386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0" y="5519421"/>
            <a:ext cx="1295400" cy="13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10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72390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74B0-3C67-45C2-8F28-477C77076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94D7-72DE-42FC-BF4B-6A0FC74C3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1st SRTS Conf, Nov 6, 2007 - Solano Transportation Authority, Sam Shelton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4CBC-8A6B-48D2-B6FC-C630BCA5C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F574-2179-4C99-AEF8-5AB5939E9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1st SRTS Conf, Nov 6, 2007 - Solano Transportation Authority, Sam Shelton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248-2952-4C91-AB15-09ABEC349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1st SRTS Conf, Nov 6, 2007 - Solano Transportation Authority, Sam Shelton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3BD5-F2C9-4C14-8DD6-088B36C06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1st SRTS Conf, Nov 6, 2007 - Solano Transportation Authority, Sam Shelton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D180-A694-493F-A347-722A9D722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1st SRTS Conf, Nov 6, 2007 - Solano Transportation Authority, Sam Shelton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B19A-1355-43CF-A5F7-43E0DC3B9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2400"/>
            <a:ext cx="1371600" cy="685800"/>
          </a:xfrm>
          <a:prstGeom prst="rect">
            <a:avLst/>
          </a:prstGeom>
          <a:solidFill>
            <a:srgbClr val="D14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7391400" cy="685800"/>
          </a:xfrm>
          <a:prstGeom prst="rect">
            <a:avLst/>
          </a:prstGeom>
          <a:solidFill>
            <a:srgbClr val="D1451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1600201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928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CD792B-9931-49B5-8D6D-38F0C2E1C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152400"/>
            <a:ext cx="1524000" cy="685800"/>
          </a:xfrm>
          <a:prstGeom prst="rect">
            <a:avLst/>
          </a:prstGeom>
          <a:solidFill>
            <a:srgbClr val="D14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1" y="152400"/>
            <a:ext cx="12509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69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694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694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694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69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9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jpeg"/><Relationship Id="rId3" Type="http://schemas.openxmlformats.org/officeDocument/2006/relationships/image" Target="../media/image19.pn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hyperlink" Target="http://www.sta.ca.gov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solanoSR2S" TargetMode="External"/><Relationship Id="rId5" Type="http://schemas.openxmlformats.org/officeDocument/2006/relationships/hyperlink" Target="http://www.solanosr2s.ca.gov/" TargetMode="External"/><Relationship Id="rId4" Type="http://schemas.openxmlformats.org/officeDocument/2006/relationships/image" Target="../media/image1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981" y="215856"/>
            <a:ext cx="2008215" cy="949338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0" y="6203776"/>
            <a:ext cx="9144000" cy="609600"/>
          </a:xfrm>
        </p:spPr>
        <p:txBody>
          <a:bodyPr/>
          <a:lstStyle/>
          <a:p>
            <a:r>
              <a:rPr lang="en-US" sz="2500" dirty="0" smtClean="0"/>
              <a:t>        City-County-School Partnerships to Create Safe Routes to Schools</a:t>
            </a:r>
            <a:endParaRPr lang="en-US" sz="2500" dirty="0"/>
          </a:p>
        </p:txBody>
      </p:sp>
      <p:pic>
        <p:nvPicPr>
          <p:cNvPr id="3" name="Picture 1" descr="C:\Documents and Settings\sshelton.STA\Desktop\STA VECTOR correct colors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006" y="325396"/>
            <a:ext cx="1898676" cy="795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863588" y="5877272"/>
            <a:ext cx="750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Institute for Local Government Winter Webinar – December 4, 2012</a:t>
            </a:r>
            <a:endParaRPr 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Solano County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7524" y="1196752"/>
            <a:ext cx="7488324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Solano County has 7 school districts: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300" dirty="0" smtClean="0">
                <a:solidFill>
                  <a:srgbClr val="006947"/>
                </a:solidFill>
                <a:latin typeface="+mn-lt"/>
              </a:rPr>
              <a:t>82 schools countywide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300" dirty="0" smtClean="0">
                <a:solidFill>
                  <a:srgbClr val="006947"/>
                </a:solidFill>
                <a:latin typeface="+mn-lt"/>
              </a:rPr>
              <a:t>56 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Elementary Schools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dirty="0" smtClean="0">
                <a:solidFill>
                  <a:srgbClr val="006947"/>
                </a:solidFill>
                <a:latin typeface="+mn-lt"/>
              </a:rPr>
              <a:t>14 </a:t>
            </a:r>
            <a:r>
              <a:rPr lang="en-US" sz="3300" baseline="0" dirty="0" smtClean="0">
                <a:solidFill>
                  <a:srgbClr val="006947"/>
                </a:solidFill>
                <a:latin typeface="+mn-lt"/>
              </a:rPr>
              <a:t>Middle</a:t>
            </a:r>
            <a:r>
              <a:rPr lang="en-US" sz="3300" dirty="0" smtClean="0">
                <a:solidFill>
                  <a:srgbClr val="006947"/>
                </a:solidFill>
                <a:latin typeface="+mn-lt"/>
              </a:rPr>
              <a:t> Schools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dirty="0" smtClean="0">
                <a:solidFill>
                  <a:srgbClr val="006947"/>
                </a:solidFill>
                <a:latin typeface="+mn-lt"/>
              </a:rPr>
              <a:t>12 High Schools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a total of </a:t>
            </a:r>
            <a:r>
              <a:rPr lang="en-US" sz="3300" u="sng" dirty="0" smtClean="0">
                <a:solidFill>
                  <a:srgbClr val="006947"/>
                </a:solidFill>
                <a:latin typeface="+mn-lt"/>
              </a:rPr>
              <a:t>64,180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countywide.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rgbClr val="0069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9532" y="5661248"/>
            <a:ext cx="8498599" cy="972108"/>
          </a:xfrm>
          <a:prstGeom prst="rect">
            <a:avLst/>
          </a:prstGeom>
          <a:noFill/>
          <a:ln w="19050">
            <a:solidFill>
              <a:srgbClr val="008A3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14" descr="BeniciaUS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5596" y="5733256"/>
            <a:ext cx="1080120" cy="882972"/>
          </a:xfrm>
          <a:prstGeom prst="rect">
            <a:avLst/>
          </a:prstGeom>
        </p:spPr>
      </p:pic>
      <p:pic>
        <p:nvPicPr>
          <p:cNvPr id="17" name="Picture 16" descr="FSUSD - 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5733256"/>
            <a:ext cx="864096" cy="868417"/>
          </a:xfrm>
          <a:prstGeom prst="rect">
            <a:avLst/>
          </a:prstGeom>
        </p:spPr>
      </p:pic>
      <p:pic>
        <p:nvPicPr>
          <p:cNvPr id="20" name="Picture 19" descr="Vacaville USd lo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9004" y="5783298"/>
            <a:ext cx="859160" cy="814054"/>
          </a:xfrm>
          <a:prstGeom prst="rect">
            <a:avLst/>
          </a:prstGeom>
        </p:spPr>
      </p:pic>
      <p:pic>
        <p:nvPicPr>
          <p:cNvPr id="21" name="Picture 20" descr="DUSD - log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2180" y="5736631"/>
            <a:ext cx="900100" cy="860721"/>
          </a:xfrm>
          <a:prstGeom prst="rect">
            <a:avLst/>
          </a:prstGeom>
        </p:spPr>
      </p:pic>
      <p:pic>
        <p:nvPicPr>
          <p:cNvPr id="22" name="Picture 21" descr="travisUSD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95936" y="5805264"/>
            <a:ext cx="918548" cy="756084"/>
          </a:xfrm>
          <a:prstGeom prst="rect">
            <a:avLst/>
          </a:prstGeom>
        </p:spPr>
      </p:pic>
      <p:pic>
        <p:nvPicPr>
          <p:cNvPr id="23" name="Picture 22" descr="splogo[1]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36296" y="5733256"/>
            <a:ext cx="900100" cy="845364"/>
          </a:xfrm>
          <a:prstGeom prst="rect">
            <a:avLst/>
          </a:prstGeom>
        </p:spPr>
      </p:pic>
      <p:pic>
        <p:nvPicPr>
          <p:cNvPr id="24" name="Picture 23" descr="Vallejo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03132" y="5648664"/>
            <a:ext cx="948688" cy="94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Dixon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636"/>
            <a:ext cx="7848364" cy="685800"/>
          </a:xfrm>
          <a:prstGeom prst="rect">
            <a:avLst/>
          </a:prstGeom>
          <a:solidFill>
            <a:srgbClr val="D14514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Solano County Schools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" descr="T:\==STA STAFF\Sam\Programs\SR2S\Sr2S Photos\Dixon Event 4-18-07\100_2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5244" y="3724271"/>
            <a:ext cx="2267085" cy="3017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T:\==STA STAFF\Sam\Programs\SR2S\Sr2S Photos\Dixon 05-12-10 Anderson Elementary RxR\100_8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8164" y="1340768"/>
            <a:ext cx="228765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0788"/>
            <a:ext cx="5580620" cy="374441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Several school districts changed district boundaries.</a:t>
            </a:r>
          </a:p>
          <a:p>
            <a:r>
              <a:rPr lang="en-US" sz="3600" dirty="0" smtClean="0"/>
              <a:t>Several school districts closed schools.</a:t>
            </a:r>
          </a:p>
          <a:p>
            <a:r>
              <a:rPr lang="en-US" sz="3600" dirty="0" smtClean="0"/>
              <a:t>At least 2 school districts school bus programs were eliminated</a:t>
            </a:r>
          </a:p>
          <a:p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auer.STA.000\AppData\Local\Microsoft\Windows\Temporary Internet Files\Content.IE5\0287MDHJ\MP900313727[1].jpg"/>
          <p:cNvPicPr>
            <a:picLocks noChangeAspect="1" noChangeArrowheads="1"/>
          </p:cNvPicPr>
          <p:nvPr/>
        </p:nvPicPr>
        <p:blipFill>
          <a:blip r:embed="rId3" cstate="email">
            <a:lum bright="43000"/>
          </a:blip>
          <a:srcRect/>
          <a:stretch>
            <a:fillRect/>
          </a:stretch>
        </p:blipFill>
        <p:spPr bwMode="auto">
          <a:xfrm>
            <a:off x="1331640" y="1808820"/>
            <a:ext cx="6089866" cy="3988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Solano County’s Call to Action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9672" y="1196975"/>
            <a:ext cx="5580062" cy="52038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“We cannot always build the future of our youth, but we can build our youth for the future.”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400" dirty="0" smtClean="0"/>
              <a:t>Franklin Delano Roosevelt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3788" y="1066800"/>
            <a:ext cx="5932488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 proposed, Solano County and all 7 cities agreed to develop a countywide SR2S study to address issue</a:t>
            </a:r>
          </a:p>
          <a:p>
            <a:r>
              <a:rPr lang="en-US" sz="2800" dirty="0" smtClean="0"/>
              <a:t>Public Health Department got involved with STA as facilitator</a:t>
            </a:r>
          </a:p>
          <a:p>
            <a:r>
              <a:rPr lang="en-US" sz="2800" dirty="0" smtClean="0"/>
              <a:t>Hired consultant to develop a countywide SR2S study.</a:t>
            </a:r>
          </a:p>
          <a:p>
            <a:pPr>
              <a:buNone/>
            </a:pPr>
            <a:endParaRPr lang="en-US" sz="2800" dirty="0" smtClean="0"/>
          </a:p>
        </p:txBody>
      </p:sp>
      <p:grpSp>
        <p:nvGrpSpPr>
          <p:cNvPr id="5" name="Group 17"/>
          <p:cNvGrpSpPr/>
          <p:nvPr/>
        </p:nvGrpSpPr>
        <p:grpSpPr>
          <a:xfrm>
            <a:off x="1403648" y="5265204"/>
            <a:ext cx="7452828" cy="852488"/>
            <a:chOff x="1403648" y="5265204"/>
            <a:chExt cx="7452828" cy="852488"/>
          </a:xfrm>
        </p:grpSpPr>
        <p:pic>
          <p:nvPicPr>
            <p:cNvPr id="91140" name="Picture 4" descr="Benicia Lg Color Hi Re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75656" y="5391559"/>
              <a:ext cx="41751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1" name="Picture 5" descr="Dixon logo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8256" y="5399497"/>
              <a:ext cx="588963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2" name="Picture 6" descr="Fairfield Color Hi Re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44056" y="5405847"/>
              <a:ext cx="473075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3" name="Picture 7" descr="Rio Vista Color Logo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1744" y="5394734"/>
              <a:ext cx="57943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4" name="Picture 8" descr="Suisun HI_Res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853731" y="5382034"/>
              <a:ext cx="581025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5" name="Picture 9" descr="Vacaville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509369" y="5388384"/>
              <a:ext cx="542925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6" name="Picture 10" descr="Vallejo Lg Color Hi Res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117381" y="5388384"/>
              <a:ext cx="49847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7" name="Picture 11" descr="County of Solano Lg Color Hi Res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649194" y="5397909"/>
              <a:ext cx="595312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1403648" y="5265204"/>
              <a:ext cx="7452828" cy="852488"/>
            </a:xfrm>
            <a:prstGeom prst="rect">
              <a:avLst/>
            </a:prstGeom>
            <a:noFill/>
            <a:ln w="19050">
              <a:solidFill>
                <a:srgbClr val="008A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91150" name="Picture 14" descr="http://solanosr2s.ca.gov/img/managed/Image/4281/file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264188" y="5335674"/>
              <a:ext cx="1485919" cy="757622"/>
            </a:xfrm>
            <a:prstGeom prst="rect">
              <a:avLst/>
            </a:prstGeom>
            <a:noFill/>
          </p:spPr>
        </p:pic>
        <p:pic>
          <p:nvPicPr>
            <p:cNvPr id="91139" name="Picture 3" descr="STA Logo Working For You 2012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722939" y="5432834"/>
              <a:ext cx="1025525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Safe Routes to School</a:t>
            </a:r>
            <a:endParaRPr lang="en-US" dirty="0"/>
          </a:p>
        </p:txBody>
      </p:sp>
      <p:pic>
        <p:nvPicPr>
          <p:cNvPr id="5" name="Picture 2" descr="T:\==STA STAFF\Sam\Programs\SR2S\Sr2S Photos\Extra Planning Event Photos\100_5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3645024"/>
            <a:ext cx="2791869" cy="2097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066800"/>
            <a:ext cx="6228692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 proposed to involve school districts, cities, County law enforcement, engineers and advocates</a:t>
            </a:r>
          </a:p>
          <a:p>
            <a:r>
              <a:rPr lang="en-US" sz="2800" dirty="0" smtClean="0"/>
              <a:t>Recruited members for a </a:t>
            </a:r>
            <a:r>
              <a:rPr lang="en-US" sz="2800" u="sng" dirty="0" smtClean="0"/>
              <a:t>Countywide Steering Committee</a:t>
            </a:r>
            <a:r>
              <a:rPr lang="en-US" sz="2800" dirty="0" smtClean="0"/>
              <a:t> for the study:</a:t>
            </a:r>
          </a:p>
          <a:p>
            <a:pPr lvl="1"/>
            <a:r>
              <a:rPr lang="en-US" sz="2000" dirty="0" smtClean="0"/>
              <a:t>Two Public Works Directors</a:t>
            </a:r>
          </a:p>
          <a:p>
            <a:pPr lvl="1"/>
            <a:r>
              <a:rPr lang="en-US" sz="2000" dirty="0" smtClean="0"/>
              <a:t>Two Police Chiefs</a:t>
            </a:r>
          </a:p>
          <a:p>
            <a:pPr lvl="1"/>
            <a:r>
              <a:rPr lang="en-US" sz="2000" dirty="0" smtClean="0"/>
              <a:t>Two School District Superintendents</a:t>
            </a:r>
          </a:p>
          <a:p>
            <a:pPr lvl="1"/>
            <a:r>
              <a:rPr lang="en-US" sz="2000" dirty="0" smtClean="0"/>
              <a:t>Two Bicycle &amp; Pedestrian Advocates</a:t>
            </a:r>
          </a:p>
          <a:p>
            <a:pPr lvl="1"/>
            <a:r>
              <a:rPr lang="en-US" sz="2000" dirty="0" smtClean="0"/>
              <a:t>One Air Quality District Representative</a:t>
            </a:r>
          </a:p>
          <a:p>
            <a:pPr lvl="1"/>
            <a:r>
              <a:rPr lang="en-US" sz="2000" dirty="0" smtClean="0"/>
              <a:t>One County Public Health Department Representative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auer.STA.000\AppData\Local\Microsoft\Windows\Temporary Internet Files\Content.IE5\0287MDHJ\MP900313727[1].jpg"/>
          <p:cNvPicPr>
            <a:picLocks noChangeAspect="1" noChangeArrowheads="1"/>
          </p:cNvPicPr>
          <p:nvPr/>
        </p:nvPicPr>
        <p:blipFill>
          <a:blip r:embed="rId3" cstate="email">
            <a:lum bright="43000"/>
          </a:blip>
          <a:srcRect/>
          <a:stretch>
            <a:fillRect/>
          </a:stretch>
        </p:blipFill>
        <p:spPr bwMode="auto">
          <a:xfrm>
            <a:off x="1403648" y="1808820"/>
            <a:ext cx="6089866" cy="3988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14514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3288" y="2725738"/>
            <a:ext cx="5461000" cy="3906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/>
              <a:t>“If you want to make enemies, try to change something.”</a:t>
            </a:r>
          </a:p>
          <a:p>
            <a:pPr>
              <a:buNone/>
            </a:pPr>
            <a:r>
              <a:rPr lang="en-US" sz="2800" dirty="0" smtClean="0"/>
              <a:t>				</a:t>
            </a:r>
            <a:r>
              <a:rPr lang="en-US" sz="2400" dirty="0" smtClean="0"/>
              <a:t>Woodrow Wilson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Safe Routes to School</a:t>
            </a:r>
            <a:endParaRPr lang="en-US" dirty="0"/>
          </a:p>
        </p:txBody>
      </p:sp>
      <p:pic>
        <p:nvPicPr>
          <p:cNvPr id="87041" name="Picture 1" descr="T:\==STA STAFF\Sam\Programs\SR2S\Sr2S Photos\Dixon Event 4-18-07\presentation photos\best workgroup photos\100_2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096852"/>
            <a:ext cx="3492388" cy="262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066800"/>
            <a:ext cx="4716524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Developed planning process that would work best for Solano County.</a:t>
            </a:r>
          </a:p>
          <a:p>
            <a:r>
              <a:rPr lang="en-US" sz="2800" dirty="0" smtClean="0"/>
              <a:t>Early buy-in from all school Superintendents, County Sheriff and Police Chiefs, School Board members, City Council members and Board of Supervisors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auer.STA.000\AppData\Local\Microsoft\Windows\Temporary Internet Files\Content.IE5\0287MDHJ\MP900313727[1].jpg"/>
          <p:cNvPicPr>
            <a:picLocks noChangeAspect="1" noChangeArrowheads="1"/>
          </p:cNvPicPr>
          <p:nvPr/>
        </p:nvPicPr>
        <p:blipFill>
          <a:blip r:embed="rId3" cstate="email">
            <a:lum bright="43000"/>
          </a:blip>
          <a:srcRect/>
          <a:stretch>
            <a:fillRect/>
          </a:stretch>
        </p:blipFill>
        <p:spPr bwMode="auto">
          <a:xfrm>
            <a:off x="1439652" y="1852406"/>
            <a:ext cx="6089866" cy="3988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Safe Routes to School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11300" y="2725738"/>
            <a:ext cx="5461000" cy="3906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/>
              <a:t>“It’s the little details that are vital.  Little things make big things happen.”</a:t>
            </a:r>
          </a:p>
          <a:p>
            <a:pPr>
              <a:buNone/>
            </a:pPr>
            <a:r>
              <a:rPr lang="en-US" sz="2800" dirty="0" smtClean="0"/>
              <a:t>				</a:t>
            </a:r>
            <a:r>
              <a:rPr lang="en-US" sz="2400" dirty="0" smtClean="0"/>
              <a:t>John Wooden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52400"/>
            <a:ext cx="7740860" cy="6858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Phase 2</a:t>
            </a:r>
            <a:r>
              <a:rPr lang="en-US" sz="3600" dirty="0" smtClean="0"/>
              <a:t>: Created Community SR2S Plans</a:t>
            </a:r>
            <a:endParaRPr lang="en-US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1371600"/>
            <a:ext cx="2362200" cy="848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1905000"/>
            <a:ext cx="2362200" cy="941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2438400"/>
            <a:ext cx="2362200" cy="1048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3657600"/>
            <a:ext cx="2895600" cy="1567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29400" y="5334000"/>
            <a:ext cx="2143058" cy="137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066800"/>
            <a:ext cx="6372708" cy="5638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Built a Team</a:t>
            </a:r>
            <a:r>
              <a:rPr lang="en-US" sz="1900" dirty="0" smtClean="0"/>
              <a:t> (Community </a:t>
            </a:r>
            <a:r>
              <a:rPr lang="en-US" sz="1900" dirty="0"/>
              <a:t>Task Force</a:t>
            </a:r>
            <a:r>
              <a:rPr lang="en-US" sz="1900" dirty="0" smtClean="0"/>
              <a:t>)</a:t>
            </a:r>
            <a:endParaRPr lang="en-US" sz="2800" i="1" dirty="0" smtClean="0"/>
          </a:p>
          <a:p>
            <a:pPr marL="914400" lvl="1" indent="-514350"/>
            <a:r>
              <a:rPr lang="en-US" sz="1800" dirty="0" smtClean="0"/>
              <a:t>City Council Representative</a:t>
            </a:r>
          </a:p>
          <a:p>
            <a:pPr marL="914400" lvl="1" indent="-514350"/>
            <a:r>
              <a:rPr lang="en-US" sz="1800" dirty="0" smtClean="0"/>
              <a:t>School District Representative</a:t>
            </a:r>
          </a:p>
          <a:p>
            <a:pPr marL="914400" lvl="1" indent="-514350"/>
            <a:r>
              <a:rPr lang="en-US" sz="1800" dirty="0" smtClean="0"/>
              <a:t>Public Safety Representative</a:t>
            </a:r>
            <a:br>
              <a:rPr lang="en-US" sz="1800" dirty="0" smtClean="0"/>
            </a:br>
            <a:r>
              <a:rPr lang="en-US" sz="1800" dirty="0" smtClean="0"/>
              <a:t>(Police Departments)</a:t>
            </a:r>
          </a:p>
          <a:p>
            <a:pPr marL="914400" lvl="1" indent="-514350"/>
            <a:r>
              <a:rPr lang="en-US" sz="1800" dirty="0" smtClean="0"/>
              <a:t>Public Works Representative</a:t>
            </a:r>
          </a:p>
          <a:p>
            <a:pPr marL="914400" lvl="1" indent="-514350"/>
            <a:r>
              <a:rPr lang="en-US" sz="1800" dirty="0" smtClean="0"/>
              <a:t>Bicycle Advisory Representative</a:t>
            </a:r>
          </a:p>
          <a:p>
            <a:pPr marL="914400" lvl="1" indent="-514350"/>
            <a:r>
              <a:rPr lang="en-US" sz="1800" dirty="0" smtClean="0"/>
              <a:t>Pedestrian Advisory Representative</a:t>
            </a:r>
            <a:br>
              <a:rPr lang="en-US" sz="1800" dirty="0" smtClean="0"/>
            </a:b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Set an Example</a:t>
            </a:r>
          </a:p>
          <a:p>
            <a:pPr marL="914400" lvl="1" indent="-514350"/>
            <a:r>
              <a:rPr lang="en-US" sz="1800" dirty="0" smtClean="0"/>
              <a:t>Each Community Task Force selected a pilot school for a </a:t>
            </a:r>
            <a:r>
              <a:rPr lang="en-US" sz="1800" u="sng" dirty="0" smtClean="0"/>
              <a:t>walking audit &amp; planning event</a:t>
            </a:r>
          </a:p>
          <a:p>
            <a:pPr marL="914400" lvl="1" indent="-514350"/>
            <a:r>
              <a:rPr lang="en-US" sz="1800" dirty="0" smtClean="0"/>
              <a:t>Other schools held planning events afterwards</a:t>
            </a:r>
            <a:br>
              <a:rPr lang="en-US" sz="1800" dirty="0" smtClean="0"/>
            </a:br>
            <a:endParaRPr lang="en-US" sz="1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Made the Plans Official</a:t>
            </a:r>
          </a:p>
          <a:p>
            <a:pPr marL="914400" lvl="1" indent="-514350"/>
            <a:r>
              <a:rPr lang="en-US" sz="1800" dirty="0" smtClean="0"/>
              <a:t>Community Task Forces reviewed publicly recommended projects and programs to add into the community SR2S Plan</a:t>
            </a:r>
          </a:p>
          <a:p>
            <a:pPr marL="914400" lvl="1" indent="-514350"/>
            <a:r>
              <a:rPr lang="en-US" sz="1800" dirty="0" smtClean="0"/>
              <a:t>Community SR2S Plans were recommended to the city council and school board for adoption</a:t>
            </a:r>
          </a:p>
          <a:p>
            <a:pPr marL="914400" lvl="1" indent="-514350"/>
            <a:r>
              <a:rPr lang="en-US" sz="1800" dirty="0" smtClean="0"/>
              <a:t>Required community boards and schools to adopt same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" y="152400"/>
            <a:ext cx="7920880" cy="685800"/>
          </a:xfrm>
          <a:solidFill>
            <a:srgbClr val="D14514"/>
          </a:solidFill>
        </p:spPr>
        <p:txBody>
          <a:bodyPr>
            <a:normAutofit fontScale="90000"/>
          </a:bodyPr>
          <a:lstStyle/>
          <a:p>
            <a:r>
              <a:rPr lang="en-US" u="sng" dirty="0" smtClean="0"/>
              <a:t>Phase 3</a:t>
            </a:r>
            <a:r>
              <a:rPr lang="en-US" dirty="0" smtClean="0"/>
              <a:t>: Community Adoption</a:t>
            </a:r>
            <a:endParaRPr lang="en-US" u="sn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962400"/>
            <a:ext cx="3754882" cy="167640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1371600"/>
            <a:ext cx="3048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49955" y="5437215"/>
            <a:ext cx="989878" cy="128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73643" y="5437215"/>
            <a:ext cx="989878" cy="128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066800"/>
            <a:ext cx="4644516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City Councils and School Boards:</a:t>
            </a:r>
          </a:p>
          <a:p>
            <a:r>
              <a:rPr lang="en-US" sz="2400" dirty="0" smtClean="0"/>
              <a:t>Recommended projects and programs found in the community SR2S plan to the STA for incorporation into the Countywide STA SR2S Plan</a:t>
            </a:r>
          </a:p>
          <a:p>
            <a:r>
              <a:rPr lang="en-US" sz="2400" dirty="0" smtClean="0"/>
              <a:t>Appointed community SR2S task force to continue to plan and implement SR2S projects and programs</a:t>
            </a:r>
          </a:p>
          <a:p>
            <a:r>
              <a:rPr lang="en-US" sz="2400" dirty="0" smtClean="0"/>
              <a:t>Adopted community SR2S Plan as the community task force’s guiding document.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City-County-School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557338"/>
            <a:ext cx="6815137" cy="4843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did a City-County-School Partnership lead to the creation and successful implementation of the Solano Safe Routes to School Program?</a:t>
            </a:r>
          </a:p>
        </p:txBody>
      </p:sp>
      <p:pic>
        <p:nvPicPr>
          <p:cNvPr id="8193" name="Picture 1" descr="C:\Users\jbauer.STA.000\AppData\Local\Microsoft\Windows\Temporary Internet Files\Content.IE5\YK9CKIKI\MP910218026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329100"/>
            <a:ext cx="2192288" cy="156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14514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Draft Countywide Priorities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532" y="1066800"/>
            <a:ext cx="72390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Mostly Education and Encouragement activities.</a:t>
            </a:r>
          </a:p>
          <a:p>
            <a:pPr lvl="1"/>
            <a:r>
              <a:rPr lang="en-US" sz="2400" dirty="0" smtClean="0"/>
              <a:t>Schools requested uniform educational materials and incentives/prizes</a:t>
            </a:r>
          </a:p>
          <a:p>
            <a:pPr lvl="1"/>
            <a:r>
              <a:rPr lang="en-US" sz="2400" dirty="0" smtClean="0"/>
              <a:t>Countywide media campaigns</a:t>
            </a:r>
          </a:p>
          <a:p>
            <a:pPr lvl="1"/>
            <a:r>
              <a:rPr lang="en-US" sz="2400" dirty="0" smtClean="0"/>
              <a:t>Suggested safe routes to school</a:t>
            </a:r>
            <a:br>
              <a:rPr lang="en-US" sz="2400" dirty="0" smtClean="0"/>
            </a:br>
            <a:r>
              <a:rPr lang="en-US" sz="2400" dirty="0" smtClean="0"/>
              <a:t>maps and classroom activities</a:t>
            </a:r>
            <a:br>
              <a:rPr lang="en-US" sz="2400" dirty="0" smtClean="0"/>
            </a:br>
            <a:r>
              <a:rPr lang="en-US" sz="2400" dirty="0" smtClean="0"/>
              <a:t>that teach to standards</a:t>
            </a:r>
          </a:p>
          <a:p>
            <a:pPr lvl="1"/>
            <a:r>
              <a:rPr lang="en-US" sz="2400" dirty="0" smtClean="0"/>
              <a:t>Increased coordination efforts 		       between schools, cities, law 	             enforcement and engineering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616728" y="3538539"/>
            <a:ext cx="2245638" cy="2906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auer.STA.000\AppData\Local\Microsoft\Windows\Temporary Internet Files\Content.IE5\0287MDHJ\MP900313727[1].jpg"/>
          <p:cNvPicPr>
            <a:picLocks noChangeAspect="1" noChangeArrowheads="1"/>
          </p:cNvPicPr>
          <p:nvPr/>
        </p:nvPicPr>
        <p:blipFill>
          <a:blip r:embed="rId3" cstate="email">
            <a:lum bright="43000"/>
          </a:blip>
          <a:srcRect/>
          <a:stretch>
            <a:fillRect/>
          </a:stretch>
        </p:blipFill>
        <p:spPr bwMode="auto">
          <a:xfrm>
            <a:off x="1151620" y="1628800"/>
            <a:ext cx="6089866" cy="3988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9672" y="836712"/>
            <a:ext cx="6454775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“Opportunity is missed by most people, because it is dressed in overalls and looks like work.”  </a:t>
            </a:r>
          </a:p>
          <a:p>
            <a:pPr>
              <a:buNone/>
            </a:pPr>
            <a:r>
              <a:rPr lang="en-US" i="1" dirty="0" smtClean="0"/>
              <a:t>				</a:t>
            </a:r>
            <a:r>
              <a:rPr lang="en-US" sz="2800" dirty="0" smtClean="0"/>
              <a:t>Thomas Edison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2636"/>
            <a:ext cx="7848364" cy="685800"/>
          </a:xfrm>
          <a:prstGeom prst="rect">
            <a:avLst/>
          </a:prstGeom>
          <a:solidFill>
            <a:srgbClr val="D14514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Opportunity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9587" y="5265204"/>
            <a:ext cx="2284413" cy="1219200"/>
          </a:xfrm>
          <a:prstGeom prst="roundRect">
            <a:avLst/>
          </a:prstGeom>
          <a:noFill/>
          <a:ln w="19050">
            <a:solidFill>
              <a:srgbClr val="006947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6356" cy="685800"/>
          </a:xfrm>
          <a:solidFill>
            <a:srgbClr val="D14514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Walking Audit and Planning Events</a:t>
            </a:r>
            <a:endParaRPr lang="en-US" sz="36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1317594"/>
            <a:ext cx="1775341" cy="2362200"/>
          </a:xfrm>
          <a:prstGeom prst="roundRect">
            <a:avLst/>
          </a:prstGeom>
          <a:noFill/>
          <a:ln w="19050">
            <a:solidFill>
              <a:srgbClr val="D14514"/>
            </a:solidFill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1300864"/>
            <a:ext cx="2362200" cy="1264040"/>
          </a:xfrm>
          <a:prstGeom prst="roundRect">
            <a:avLst/>
          </a:prstGeom>
          <a:noFill/>
          <a:ln w="19050">
            <a:solidFill>
              <a:srgbClr val="D14514"/>
            </a:solidFill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2800" y="2384884"/>
            <a:ext cx="1981200" cy="1816298"/>
          </a:xfrm>
          <a:prstGeom prst="roundRect">
            <a:avLst/>
          </a:prstGeom>
          <a:noFill/>
          <a:ln w="19050">
            <a:solidFill>
              <a:srgbClr val="D14514"/>
            </a:solidFill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7800" y="4381512"/>
            <a:ext cx="2167528" cy="1609725"/>
          </a:xfrm>
          <a:prstGeom prst="roundRect">
            <a:avLst/>
          </a:prstGeom>
          <a:noFill/>
          <a:ln w="19050">
            <a:solidFill>
              <a:srgbClr val="006947"/>
            </a:solidFill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34200" y="4149080"/>
            <a:ext cx="2209800" cy="1069214"/>
          </a:xfrm>
          <a:prstGeom prst="roundRect">
            <a:avLst/>
          </a:prstGeom>
          <a:noFill/>
          <a:ln w="19050">
            <a:solidFill>
              <a:srgbClr val="006947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66800"/>
            <a:ext cx="4968552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Two-part event</a:t>
            </a:r>
          </a:p>
          <a:p>
            <a:r>
              <a:rPr lang="en-US" sz="2400" dirty="0" smtClean="0"/>
              <a:t>Afternoon walking audit during school release</a:t>
            </a:r>
          </a:p>
          <a:p>
            <a:pPr lvl="1"/>
            <a:r>
              <a:rPr lang="en-US" sz="2000" dirty="0" smtClean="0"/>
              <a:t>Available task force members observe safety issues</a:t>
            </a:r>
          </a:p>
          <a:p>
            <a:pPr lvl="1"/>
            <a:r>
              <a:rPr lang="en-US" sz="2000" dirty="0" smtClean="0"/>
              <a:t>Photographs of identified issues provided for evening presentation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Evening planning event</a:t>
            </a:r>
          </a:p>
          <a:p>
            <a:pPr lvl="1"/>
            <a:r>
              <a:rPr lang="en-US" sz="2000" dirty="0" smtClean="0"/>
              <a:t>Presentation of SR2S project and program basics</a:t>
            </a:r>
          </a:p>
          <a:p>
            <a:pPr lvl="1"/>
            <a:r>
              <a:rPr lang="en-US" sz="2000" dirty="0" smtClean="0"/>
              <a:t>Public reviews photographs from audit</a:t>
            </a:r>
          </a:p>
          <a:p>
            <a:pPr lvl="1"/>
            <a:r>
              <a:rPr lang="en-US" sz="2000" dirty="0" smtClean="0"/>
              <a:t>Public plans projects and programs with large aerial maps and </a:t>
            </a:r>
            <a:r>
              <a:rPr lang="en-US" sz="2000" b="1" u="sng" dirty="0" smtClean="0"/>
              <a:t>SR2S Toolkits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59587" y="5265204"/>
            <a:ext cx="2284413" cy="1219200"/>
          </a:xfrm>
          <a:prstGeom prst="roundRect">
            <a:avLst/>
          </a:prstGeom>
          <a:noFill/>
          <a:ln w="19050">
            <a:solidFill>
              <a:srgbClr val="006947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812360" cy="685800"/>
          </a:xfrm>
          <a:solidFill>
            <a:srgbClr val="D14514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Events: What we learned</a:t>
            </a:r>
            <a:endParaRPr lang="en-US" sz="36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410200" y="1462844"/>
            <a:ext cx="1775341" cy="2362200"/>
          </a:xfrm>
          <a:prstGeom prst="roundRect">
            <a:avLst/>
          </a:prstGeom>
          <a:noFill/>
          <a:ln w="19050">
            <a:solidFill>
              <a:srgbClr val="D14514"/>
            </a:solidFill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1336868"/>
            <a:ext cx="2362200" cy="1264040"/>
          </a:xfrm>
          <a:prstGeom prst="roundRect">
            <a:avLst/>
          </a:prstGeom>
          <a:noFill/>
          <a:ln w="19050">
            <a:solidFill>
              <a:srgbClr val="D14514"/>
            </a:solidFill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2584810"/>
            <a:ext cx="1981200" cy="1816298"/>
          </a:xfrm>
          <a:prstGeom prst="roundRect">
            <a:avLst/>
          </a:prstGeom>
          <a:noFill/>
          <a:ln w="19050">
            <a:solidFill>
              <a:srgbClr val="D14514"/>
            </a:solidFill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464812" y="4381512"/>
            <a:ext cx="2167528" cy="1609725"/>
          </a:xfrm>
          <a:prstGeom prst="roundRect">
            <a:avLst/>
          </a:prstGeom>
          <a:noFill/>
          <a:ln w="19050">
            <a:solidFill>
              <a:srgbClr val="006947"/>
            </a:solidFill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34200" y="4305312"/>
            <a:ext cx="2209800" cy="1069214"/>
          </a:xfrm>
          <a:prstGeom prst="roundRect">
            <a:avLst/>
          </a:prstGeom>
          <a:noFill/>
          <a:ln w="19050">
            <a:solidFill>
              <a:srgbClr val="006947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66800"/>
            <a:ext cx="5167064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Two-part event</a:t>
            </a:r>
          </a:p>
          <a:p>
            <a:r>
              <a:rPr lang="en-US" sz="2400" dirty="0" smtClean="0"/>
              <a:t>Afternoon walking audit during school release</a:t>
            </a:r>
          </a:p>
          <a:p>
            <a:pPr lvl="1"/>
            <a:r>
              <a:rPr lang="en-US" sz="2000" dirty="0" smtClean="0"/>
              <a:t>Discussed hotspots with</a:t>
            </a:r>
            <a:br>
              <a:rPr lang="en-US" sz="2000" dirty="0" smtClean="0"/>
            </a:br>
            <a:r>
              <a:rPr lang="en-US" sz="2000" dirty="0" smtClean="0"/>
              <a:t>crossing guards/duties to take good photos</a:t>
            </a:r>
          </a:p>
          <a:p>
            <a:pPr lvl="1"/>
            <a:r>
              <a:rPr lang="en-US" sz="2000" dirty="0" smtClean="0"/>
              <a:t>Carried event flyers for curious parents</a:t>
            </a:r>
          </a:p>
          <a:p>
            <a:r>
              <a:rPr lang="en-US" sz="2400" dirty="0" smtClean="0"/>
              <a:t>Evening planning event</a:t>
            </a:r>
          </a:p>
          <a:p>
            <a:pPr lvl="1"/>
            <a:r>
              <a:rPr lang="en-US" sz="2000" dirty="0" smtClean="0"/>
              <a:t>OUTREACH!</a:t>
            </a:r>
          </a:p>
          <a:p>
            <a:pPr lvl="1"/>
            <a:r>
              <a:rPr lang="en-US" sz="2000" dirty="0" smtClean="0"/>
              <a:t>Students love maps</a:t>
            </a:r>
          </a:p>
          <a:p>
            <a:pPr lvl="1"/>
            <a:r>
              <a:rPr lang="en-US" sz="2000" dirty="0" smtClean="0"/>
              <a:t>Parents read flyers at Back to School nights and Open</a:t>
            </a:r>
            <a:br>
              <a:rPr lang="en-US" sz="2000" dirty="0" smtClean="0"/>
            </a:br>
            <a:r>
              <a:rPr lang="en-US" sz="2000" dirty="0" smtClean="0"/>
              <a:t>Houses, not take-home flyers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by 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7" name="Picture 6" descr="STA Logo Working For You 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4362" y="116633"/>
            <a:ext cx="2084081" cy="11161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8674" name="Picture 2" descr="T:\==STA STAFF\Jayne\SR2S Photos\DSCN06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257092"/>
            <a:ext cx="2774437" cy="2080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3" descr="T:\==STA STAFF\Jayne\SR2S Photos\Bike Rodeo-Cambridge ES Vacaville 0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3683" y="1484784"/>
            <a:ext cx="2736303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066800"/>
            <a:ext cx="5536468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STA signed joint use agreements with all 7 cities and school districts</a:t>
            </a:r>
          </a:p>
          <a:p>
            <a:r>
              <a:rPr lang="en-US" dirty="0" smtClean="0"/>
              <a:t>STA developed funding for the Safe Routes to School Program</a:t>
            </a:r>
          </a:p>
          <a:p>
            <a:r>
              <a:rPr lang="en-US" dirty="0" smtClean="0"/>
              <a:t>STA provides and manages resources and coordinates 8 advisory committees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:\==STA STAFF\Sam\Programs\SR2S\Sr2S Photos\Markham Elementary Vacaville Bike Rodeo 10-22-10\100_8521.JP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940152" y="2024844"/>
            <a:ext cx="2916324" cy="1800200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E’s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65" y="944563"/>
            <a:ext cx="803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087725" y="1268761"/>
            <a:ext cx="2052228" cy="545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n-lt"/>
                <a:cs typeface="Arial" pitchFamily="34" charset="0"/>
              </a:rPr>
              <a:t>ducation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123728" y="2312876"/>
            <a:ext cx="1908212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ncouragement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123728" y="3645024"/>
            <a:ext cx="1836204" cy="5400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nforcement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159732" y="4761148"/>
            <a:ext cx="1692188" cy="4680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ngineering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" name="Picture 15" descr="T:\==STA STAFF\Sam\Programs\SR2S\Sr2S Photos\Vacaville Paden Elementary 09-10-2010\Padan Skl SR2S 014.JPG"/>
          <p:cNvPicPr/>
          <p:nvPr/>
        </p:nvPicPr>
        <p:blipFill>
          <a:blip r:embed="rId5" cstate="email">
            <a:lum bright="10000"/>
          </a:blip>
          <a:stretch>
            <a:fillRect/>
          </a:stretch>
        </p:blipFill>
        <p:spPr bwMode="auto">
          <a:xfrm flipH="1">
            <a:off x="3851920" y="944724"/>
            <a:ext cx="2628292" cy="169218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8" name="Picture 17" descr="T:\==STA STAFF\Sam\Programs\SR2S\Sr2S Photos\Dixon Event 4-18-07\presentation photos\crossing guard.jpg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815916" y="3176972"/>
            <a:ext cx="2592288" cy="1656184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9" name="Picture 18" descr="T:\==STA STAFF\Sam\Programs\SR2S\Sr2S Photos\Extra Planning Event Photos\100_5087.JPG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976156" y="4365104"/>
            <a:ext cx="2772308" cy="1728192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2096852"/>
            <a:ext cx="80326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356992"/>
            <a:ext cx="80326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9652" y="4509120"/>
            <a:ext cx="80326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5661248"/>
            <a:ext cx="80326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195736" y="5841268"/>
            <a:ext cx="1476164" cy="4680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valuation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225205">
            <a:off x="4492878" y="4929738"/>
            <a:ext cx="1260140" cy="1630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by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29698" name="Picture 2" descr="T:\==STA STAFF\Jayne\SR2S Photos\Bike Rodeo-Cambridge ES Vacaville 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0132" y="4168947"/>
            <a:ext cx="3141862" cy="2356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3" descr="T:\==STA STAFF\Jayne\SR2S Photos\Pictures 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0132" y="1520788"/>
            <a:ext cx="3147284" cy="2360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County of Solano Lg Color Hi R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2340" y="116632"/>
            <a:ext cx="1374238" cy="12936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066800"/>
            <a:ext cx="5076564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Solano County Public Health implements education and encouragement part of program:</a:t>
            </a:r>
          </a:p>
          <a:p>
            <a:pPr lvl="1"/>
            <a:r>
              <a:rPr lang="en-US" dirty="0" smtClean="0"/>
              <a:t>Dedicated staff to coordinate with schools and communities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FY 2012-13 Program Activities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4036" y="1066800"/>
            <a:ext cx="4355976" cy="53340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Education &amp;</a:t>
            </a:r>
          </a:p>
          <a:p>
            <a:pPr>
              <a:buNone/>
            </a:pPr>
            <a:r>
              <a:rPr lang="en-US" u="sng" dirty="0" smtClean="0"/>
              <a:t>Encouragement</a:t>
            </a:r>
          </a:p>
          <a:p>
            <a:r>
              <a:rPr lang="en-US" sz="2800" dirty="0" smtClean="0"/>
              <a:t>Safety Assemblies</a:t>
            </a:r>
          </a:p>
          <a:p>
            <a:r>
              <a:rPr lang="en-US" sz="2800" dirty="0" smtClean="0"/>
              <a:t>Bicycle Rodeos</a:t>
            </a:r>
          </a:p>
          <a:p>
            <a:r>
              <a:rPr lang="en-US" sz="2800" dirty="0" smtClean="0"/>
              <a:t>Walk &amp; Roll Events</a:t>
            </a:r>
          </a:p>
          <a:p>
            <a:r>
              <a:rPr lang="en-US" sz="2800" dirty="0" smtClean="0"/>
              <a:t>Suggested Route to School Maps</a:t>
            </a:r>
          </a:p>
          <a:p>
            <a:r>
              <a:rPr lang="en-US" sz="2800" dirty="0" smtClean="0"/>
              <a:t>Walking School Bus Program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8248" y="836578"/>
            <a:ext cx="2413041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80" y="2260584"/>
            <a:ext cx="2194713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2321" y="2041506"/>
            <a:ext cx="2271681" cy="218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4866" y="3976696"/>
            <a:ext cx="2789135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62461" y="4882586"/>
            <a:ext cx="2628936" cy="197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FY 2012-13 Program Activities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24" y="1066800"/>
            <a:ext cx="4427984" cy="53340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Enforcement</a:t>
            </a:r>
          </a:p>
          <a:p>
            <a:r>
              <a:rPr lang="en-US" sz="2800" dirty="0" smtClean="0"/>
              <a:t>Best Practices Pilots &amp; Resource Guide</a:t>
            </a:r>
          </a:p>
          <a:p>
            <a:r>
              <a:rPr lang="en-US" sz="2800" dirty="0" smtClean="0"/>
              <a:t>Targeted/Enhanced Enforcement</a:t>
            </a:r>
          </a:p>
          <a:p>
            <a:r>
              <a:rPr lang="en-US" sz="2800" dirty="0" smtClean="0"/>
              <a:t>Crossing Guard Training Manual and Video</a:t>
            </a:r>
          </a:p>
          <a:p>
            <a:r>
              <a:rPr lang="en-US" sz="2800" dirty="0" smtClean="0"/>
              <a:t>Bicycle Rodeo Video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0158" y="1274734"/>
            <a:ext cx="3951279" cy="29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4566" y="3940182"/>
            <a:ext cx="3883111" cy="29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2012-13 Program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044" y="1066800"/>
            <a:ext cx="5544108" cy="53340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Engineering</a:t>
            </a:r>
          </a:p>
          <a:p>
            <a:r>
              <a:rPr lang="en-US" dirty="0" smtClean="0"/>
              <a:t>Update to 2008 Plan</a:t>
            </a:r>
          </a:p>
          <a:p>
            <a:r>
              <a:rPr lang="en-US" dirty="0" smtClean="0"/>
              <a:t>Community Task Forces</a:t>
            </a:r>
          </a:p>
          <a:p>
            <a:r>
              <a:rPr lang="en-US" dirty="0" smtClean="0"/>
              <a:t>Walking Audits</a:t>
            </a:r>
          </a:p>
          <a:p>
            <a:r>
              <a:rPr lang="en-US" dirty="0" smtClean="0"/>
              <a:t>Locally Adopted Plans</a:t>
            </a:r>
          </a:p>
          <a:p>
            <a:r>
              <a:rPr lang="en-US" dirty="0" smtClean="0"/>
              <a:t>Shared Local Priorities = Countywide Program Priorities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8106">
            <a:off x="6265826" y="1353890"/>
            <a:ext cx="2325348" cy="30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SCN02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106" y="4725145"/>
            <a:ext cx="2757063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152400"/>
            <a:ext cx="7848872" cy="685800"/>
          </a:xfrm>
        </p:spPr>
        <p:txBody>
          <a:bodyPr/>
          <a:lstStyle/>
          <a:p>
            <a:r>
              <a:rPr lang="en-US" dirty="0" smtClean="0"/>
              <a:t>Solano Transportation Authority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056" y="2208076"/>
            <a:ext cx="6733256" cy="388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 smtClean="0">
                <a:solidFill>
                  <a:srgbClr val="006947"/>
                </a:solidFill>
                <a:latin typeface="+mn-lt"/>
              </a:rPr>
              <a:t>Initial Steps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baseline="0" dirty="0" smtClean="0">
                <a:solidFill>
                  <a:srgbClr val="006947"/>
                </a:solidFill>
                <a:latin typeface="+mn-lt"/>
              </a:rPr>
              <a:t>Milestones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69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is the funding?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baseline="0" dirty="0" smtClean="0">
                <a:solidFill>
                  <a:srgbClr val="006947"/>
                </a:solidFill>
                <a:latin typeface="+mn-lt"/>
              </a:rPr>
              <a:t>Current</a:t>
            </a:r>
            <a:r>
              <a:rPr lang="en-US" sz="3000" dirty="0" smtClean="0">
                <a:solidFill>
                  <a:srgbClr val="006947"/>
                </a:solidFill>
                <a:latin typeface="+mn-lt"/>
              </a:rPr>
              <a:t> Priorities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69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564" y="1556792"/>
            <a:ext cx="44284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947"/>
                </a:solidFill>
                <a:latin typeface="+mn-lt"/>
              </a:rPr>
              <a:t>Presentation overview:</a:t>
            </a:r>
            <a:endParaRPr lang="en-US" sz="3200" b="1" dirty="0">
              <a:solidFill>
                <a:srgbClr val="006947"/>
              </a:solidFill>
              <a:latin typeface="+mn-lt"/>
            </a:endParaRPr>
          </a:p>
        </p:txBody>
      </p:sp>
      <p:pic>
        <p:nvPicPr>
          <p:cNvPr id="18434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331599"/>
            <a:ext cx="3092167" cy="2645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School Participation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1781126"/>
            <a:ext cx="4040188" cy="63976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3200" dirty="0" smtClean="0"/>
              <a:t>      </a:t>
            </a:r>
          </a:p>
          <a:p>
            <a:pPr algn="ctr"/>
            <a:r>
              <a:rPr lang="en-US" sz="3200" dirty="0" smtClean="0"/>
              <a:t>    Fairfield, CA</a:t>
            </a:r>
            <a:endParaRPr lang="en-US" sz="3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57200" y="25019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1781126"/>
            <a:ext cx="4041775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3200" dirty="0" smtClean="0"/>
              <a:t>Participation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2466044"/>
            <a:ext cx="4041775" cy="3951288"/>
          </a:xfrm>
        </p:spPr>
        <p:txBody>
          <a:bodyPr/>
          <a:lstStyle/>
          <a:p>
            <a:r>
              <a:rPr lang="en-US" dirty="0" smtClean="0"/>
              <a:t>Anna Kyle and Cordelia Hills Elementary schools are actively involved in SR2S program activities.</a:t>
            </a:r>
          </a:p>
          <a:p>
            <a:r>
              <a:rPr lang="en-US" dirty="0" smtClean="0"/>
              <a:t>Principals at the school sites support the program and have strong PTA’s.</a:t>
            </a:r>
          </a:p>
          <a:p>
            <a:r>
              <a:rPr lang="en-US" dirty="0" smtClean="0"/>
              <a:t>Anna Kyle Elementary School has one active walking school bus.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86051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Through our evaluation results, it was determined that schools who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actively participate in SR2S program activities have increased their number of students who walk to school.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685800"/>
          </a:xfrm>
        </p:spPr>
        <p:txBody>
          <a:bodyPr/>
          <a:lstStyle/>
          <a:p>
            <a:r>
              <a:rPr lang="en-US" dirty="0" smtClean="0"/>
              <a:t>Pilot Walking School Bus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16732"/>
            <a:ext cx="6984776" cy="533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Through our partnership with Solano County Public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Health the Solano SR2S Program implemented a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walking School Bus/Bicycle Train pilot project at local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elementary schools to encourage children to walk or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ride most days of the week.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b="1" dirty="0" smtClean="0"/>
              <a:t>Pilot Program Success: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The WSB pilot project produced 5 walking school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buses.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(1) Markham Elementary, Vacaville CA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(2) </a:t>
            </a:r>
            <a:r>
              <a:rPr lang="en-US" sz="2400" dirty="0" err="1" smtClean="0"/>
              <a:t>B.Gale</a:t>
            </a:r>
            <a:r>
              <a:rPr lang="en-US" sz="2400" dirty="0" smtClean="0"/>
              <a:t> Wilson Elementary, Fairfield CA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(1) Anna Kyle Elementary, Fairfield CA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(1) Matthew Turner Elementary, Benicia CA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pic>
        <p:nvPicPr>
          <p:cNvPr id="5" name="Picture 4" descr="photo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76256" y="1304764"/>
            <a:ext cx="2025225" cy="2700300"/>
          </a:xfrm>
          <a:prstGeom prst="roundRect">
            <a:avLst/>
          </a:prstGeom>
        </p:spPr>
      </p:pic>
      <p:pic>
        <p:nvPicPr>
          <p:cNvPr id="6" name="Picture 2" descr="T:\STA Photographs\SR2S\WSB\Markham Elementary 02-27-12\DSCN04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3465004"/>
            <a:ext cx="2304256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photo 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4977172"/>
            <a:ext cx="2340260" cy="162804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685800"/>
          </a:xfrm>
        </p:spPr>
        <p:txBody>
          <a:bodyPr/>
          <a:lstStyle/>
          <a:p>
            <a:r>
              <a:rPr lang="en-US" dirty="0" smtClean="0"/>
              <a:t>Pilot Walking School Bus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5516" y="981075"/>
            <a:ext cx="8604956" cy="56515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The Pilot Walking School Bus (WSB) project has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tremendous potential as a sustainable component of the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SR2S Education/Encouragement Program.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b="1" u="sng" dirty="0" smtClean="0"/>
              <a:t>Steps utilized during pilot project implementation:</a:t>
            </a:r>
          </a:p>
          <a:p>
            <a:r>
              <a:rPr lang="en-US" sz="2000" dirty="0" smtClean="0"/>
              <a:t>Generate meetings and presentation(s) the support from school administration, in particular the school principal.</a:t>
            </a:r>
          </a:p>
          <a:p>
            <a:r>
              <a:rPr lang="en-US" sz="2000" dirty="0" smtClean="0"/>
              <a:t>Conduct several meetings with parent groups.</a:t>
            </a:r>
          </a:p>
          <a:p>
            <a:r>
              <a:rPr lang="en-US" sz="2000" dirty="0" smtClean="0"/>
              <a:t>Conduct volunteer trainings and registration of volunteers</a:t>
            </a:r>
          </a:p>
          <a:p>
            <a:r>
              <a:rPr lang="en-US" sz="2000" dirty="0" smtClean="0"/>
              <a:t>Disseminate and collect student participant-parent permission slips</a:t>
            </a:r>
          </a:p>
          <a:p>
            <a:r>
              <a:rPr lang="en-US" sz="2000" dirty="0" smtClean="0"/>
              <a:t>Complete several practice WSB routes; develop timelines for routes</a:t>
            </a:r>
          </a:p>
          <a:p>
            <a:r>
              <a:rPr lang="en-US" sz="2000" dirty="0" smtClean="0"/>
              <a:t>Provide continuous assistance and support to the WSB parent volunteers and school administration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b="1" u="sng" dirty="0" smtClean="0"/>
              <a:t>Greatest Challenge</a:t>
            </a:r>
          </a:p>
          <a:p>
            <a:pPr>
              <a:buNone/>
            </a:pPr>
            <a:r>
              <a:rPr lang="en-US" sz="2000" dirty="0" smtClean="0"/>
              <a:t> Recruiting parent volunteers to lead the WSB’s.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by 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908720"/>
            <a:ext cx="5644479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 submitted countywide Safe Routes to School grant applications to 2 programs</a:t>
            </a:r>
          </a:p>
          <a:p>
            <a:r>
              <a:rPr lang="en-US" sz="2800" dirty="0" smtClean="0"/>
              <a:t>STA Safe Routes to School Program/Funding Strategy</a:t>
            </a:r>
          </a:p>
          <a:p>
            <a:pPr lvl="1"/>
            <a:r>
              <a:rPr lang="en-US" sz="2400" dirty="0" smtClean="0"/>
              <a:t>Developed after the STA Board adopted the Countywide STA SR2S Plan in February 2008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Created SR2S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     website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423" y="1592796"/>
            <a:ext cx="1527183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TA Logo Working For You 2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34362" y="116633"/>
            <a:ext cx="2084081" cy="11161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 descr="we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7924" y="4401108"/>
            <a:ext cx="4788532" cy="21887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School Bus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066800"/>
            <a:ext cx="7239000" cy="5334000"/>
          </a:xfrm>
        </p:spPr>
        <p:txBody>
          <a:bodyPr/>
          <a:lstStyle/>
          <a:p>
            <a:r>
              <a:rPr lang="en-US" sz="2800" dirty="0" smtClean="0"/>
              <a:t>STA SR2S Program was awarded a $500,000 federal grant to implement a countywide walking school bus program.</a:t>
            </a:r>
          </a:p>
          <a:p>
            <a:r>
              <a:rPr lang="en-US" sz="2800" dirty="0" smtClean="0"/>
              <a:t>Walking School Bus Program will be implemented in January 2013 with two new part-time WSB Coordinators. </a:t>
            </a:r>
            <a:endParaRPr lang="en-US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612" y="4300500"/>
            <a:ext cx="4800600" cy="1828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" name="Picture 3" descr="T:\STA Photographs\SR2S\Intl W2S Day 2012\Markham Elementary-Vacaville\DSCN0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4410109"/>
            <a:ext cx="2916324" cy="21872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SR2S Program Funding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436" y="6492876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34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467544" y="1052736"/>
          <a:ext cx="7239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of SR2S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7524" y="1066800"/>
            <a:ext cx="7239000" cy="5334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$3.96M total for non-infrastructure program since 2008</a:t>
            </a:r>
          </a:p>
          <a:p>
            <a:pPr lvl="2"/>
            <a:r>
              <a:rPr lang="en-US" dirty="0" smtClean="0"/>
              <a:t>MTC/STA grants: $2.90M</a:t>
            </a:r>
          </a:p>
          <a:p>
            <a:pPr lvl="2"/>
            <a:r>
              <a:rPr lang="en-US" dirty="0" smtClean="0"/>
              <a:t>Federal SRTS grant: $0.50M</a:t>
            </a:r>
          </a:p>
          <a:p>
            <a:pPr lvl="2"/>
            <a:r>
              <a:rPr lang="en-US" dirty="0" smtClean="0"/>
              <a:t>Air District Grants: $0.55M</a:t>
            </a:r>
          </a:p>
          <a:p>
            <a:pPr lvl="2"/>
            <a:r>
              <a:rPr lang="en-US" dirty="0" smtClean="0"/>
              <a:t>No State or Local funding for STA non-infrastructure program</a:t>
            </a:r>
          </a:p>
          <a:p>
            <a:pPr lvl="1"/>
            <a:r>
              <a:rPr lang="en-US" dirty="0" smtClean="0"/>
              <a:t>$10M in completed or developing SR2S engineering projects in the last 4 years</a:t>
            </a:r>
          </a:p>
          <a:p>
            <a:pPr lvl="2"/>
            <a:r>
              <a:rPr lang="en-US" dirty="0" smtClean="0"/>
              <a:t>Compared to $1.1M for engineering in the 10 years prior to the 2008 plan</a:t>
            </a:r>
          </a:p>
          <a:p>
            <a:pPr lvl="2"/>
            <a:r>
              <a:rPr lang="en-US" dirty="0" smtClean="0"/>
              <a:t>$1.2M requested for engineering for next 4 years (OBAG)</a:t>
            </a:r>
          </a:p>
          <a:p>
            <a:endParaRPr lang="en-US" dirty="0"/>
          </a:p>
        </p:txBody>
      </p:sp>
      <p:pic>
        <p:nvPicPr>
          <p:cNvPr id="54273" name="Picture 1" descr="T:\STA Photographs\Graphics-Icons-Screenshots\Money hous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0212" y="1448780"/>
            <a:ext cx="2052711" cy="205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Plan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86506" y="1881188"/>
            <a:ext cx="4681538" cy="3887787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During the process:</a:t>
            </a:r>
            <a:endParaRPr lang="en-US" sz="2200" b="1" dirty="0" smtClean="0"/>
          </a:p>
          <a:p>
            <a:r>
              <a:rPr lang="en-US" sz="2200" dirty="0" smtClean="0"/>
              <a:t>Seventeen (17) walk audits conducted countywide-indicate need for additional infrastructure funding.</a:t>
            </a:r>
          </a:p>
          <a:p>
            <a:r>
              <a:rPr lang="en-US" sz="2200" dirty="0" smtClean="0"/>
              <a:t>Draft lists of priority projects identified for each community in Solano County</a:t>
            </a:r>
            <a:r>
              <a:rPr lang="en-US" sz="2000" dirty="0" smtClean="0"/>
              <a:t>. </a:t>
            </a:r>
          </a:p>
          <a:p>
            <a:r>
              <a:rPr lang="en-US" sz="2200" dirty="0" smtClean="0"/>
              <a:t>Community Task Forces are meeting to discuss, review and prioritize projects.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516" y="1016733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100" b="1" dirty="0" smtClean="0">
                <a:solidFill>
                  <a:srgbClr val="006947"/>
                </a:solidFill>
                <a:latin typeface="+mn-lt"/>
              </a:rPr>
              <a:t>The SR2S Plan update is currently underway and will be completed in fall 2012.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5985285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006947"/>
                </a:solidFill>
                <a:latin typeface="+mn-lt"/>
              </a:rPr>
              <a:t>$3M of infrastructure needs were identified, $2M of which could be priority projects.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0173" y="1448780"/>
            <a:ext cx="2789135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DSCN18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64188" y="3825044"/>
            <a:ext cx="2627784" cy="197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6940" y="1016000"/>
            <a:ext cx="5437188" cy="9731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Past projects identified in the 2008 Plan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were successfully completed</a:t>
            </a:r>
            <a:endParaRPr lang="en-US" sz="2400" b="1" dirty="0"/>
          </a:p>
        </p:txBody>
      </p:sp>
      <p:pic>
        <p:nvPicPr>
          <p:cNvPr id="5" name="Picture 3" descr="T:\STA Photographs\Jurisdictions\Vacaville\Will C Wood HS SR2S engineering\20090630__news_11~P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7" y="4329100"/>
            <a:ext cx="3351723" cy="22322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1952837"/>
            <a:ext cx="64447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947"/>
                </a:solidFill>
                <a:latin typeface="+mn-lt"/>
              </a:rPr>
              <a:t>  30 Radar speed signs installed countywide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947"/>
                </a:solidFill>
                <a:latin typeface="+mn-lt"/>
              </a:rPr>
              <a:t>  Flashing Crosswalk installed (SR-113), Dixon CA</a:t>
            </a:r>
          </a:p>
          <a:p>
            <a:endParaRPr lang="en-US" sz="1000" dirty="0" smtClean="0">
              <a:solidFill>
                <a:srgbClr val="006947"/>
              </a:solidFill>
              <a:latin typeface="+mn-lt"/>
            </a:endParaRPr>
          </a:p>
          <a:p>
            <a:r>
              <a:rPr lang="en-US" sz="2200" b="1" dirty="0" smtClean="0">
                <a:solidFill>
                  <a:srgbClr val="006947"/>
                </a:solidFill>
                <a:latin typeface="+mn-lt"/>
              </a:rPr>
              <a:t>Improvements were made at: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947"/>
                </a:solidFill>
                <a:latin typeface="+mn-lt"/>
              </a:rPr>
              <a:t>  Will C. Wood HS, Vacaville CA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947"/>
                </a:solidFill>
                <a:latin typeface="+mn-lt"/>
              </a:rPr>
              <a:t>  Steffan Manor Elementary, Vallejo CA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947"/>
                </a:solidFill>
                <a:latin typeface="+mn-lt"/>
              </a:rPr>
              <a:t>  Anderson Elementary, Dixon CA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6947"/>
                </a:solidFill>
                <a:latin typeface="+mn-lt"/>
              </a:rPr>
              <a:t>  Benicia High School, Benicia CA</a:t>
            </a:r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2" descr="T:\==STA STAFF\Sam\Programs\SR2S\Sr2S Photos\Dixon 05-12-10 Anderson Elementary RxR\100_84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7686" y="4725145"/>
            <a:ext cx="3417031" cy="190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028384" cy="685800"/>
          </a:xfrm>
        </p:spPr>
        <p:txBody>
          <a:bodyPr/>
          <a:lstStyle/>
          <a:p>
            <a:r>
              <a:rPr lang="en-US" dirty="0" smtClean="0"/>
              <a:t>Countywide Priority SR2S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540" y="1196752"/>
            <a:ext cx="6975475" cy="1641475"/>
          </a:xfrm>
        </p:spPr>
        <p:txBody>
          <a:bodyPr/>
          <a:lstStyle/>
          <a:p>
            <a:r>
              <a:rPr lang="en-US" sz="2400" dirty="0" smtClean="0"/>
              <a:t>SR 12/Grizzly Island Trail, Suisun City</a:t>
            </a:r>
          </a:p>
          <a:p>
            <a:r>
              <a:rPr lang="en-US" sz="2400" dirty="0" smtClean="0"/>
              <a:t>West B. St. Pedestrian Uncrossing, Dixon</a:t>
            </a:r>
          </a:p>
          <a:p>
            <a:r>
              <a:rPr lang="en-US" sz="2400" dirty="0" smtClean="0"/>
              <a:t>Improvements for Hogan school site, Vallejo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 descr="T:\==STA STAFF\Sam\Programs\SR2S\Sr2S Photos\Dixon 05-12-10 Anderson Elementary RxR\100_83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6156" y="2744925"/>
            <a:ext cx="2756613" cy="3470770"/>
          </a:xfrm>
          <a:prstGeom prst="rect">
            <a:avLst/>
          </a:prstGeom>
          <a:noFill/>
        </p:spPr>
      </p:pic>
      <p:pic>
        <p:nvPicPr>
          <p:cNvPr id="6" name="Picture 5" descr="DSCN2370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2015717" y="3681029"/>
            <a:ext cx="3467876" cy="2600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bauer.STA.000\AppData\Local\Microsoft\Windows\Temporary Internet Files\Content.IE5\0287MDHJ\MP900313727[1].jpg"/>
          <p:cNvPicPr>
            <a:picLocks noChangeAspect="1" noChangeArrowheads="1"/>
          </p:cNvPicPr>
          <p:nvPr/>
        </p:nvPicPr>
        <p:blipFill>
          <a:blip r:embed="rId3" cstate="email">
            <a:lum bright="43000"/>
          </a:blip>
          <a:srcRect/>
          <a:stretch>
            <a:fillRect/>
          </a:stretch>
        </p:blipFill>
        <p:spPr bwMode="auto">
          <a:xfrm>
            <a:off x="1259632" y="1592796"/>
            <a:ext cx="6089866" cy="3988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City-County-School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5998" y="1052736"/>
            <a:ext cx="6456362" cy="5334000"/>
          </a:xfr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“Do what you can, with what you 	have, where you are.”  </a:t>
            </a:r>
          </a:p>
          <a:p>
            <a:pPr>
              <a:buNone/>
            </a:pPr>
            <a:r>
              <a:rPr lang="en-US" i="1" dirty="0" smtClean="0"/>
              <a:t>				</a:t>
            </a:r>
            <a:r>
              <a:rPr lang="en-US" sz="2800" dirty="0" smtClean="0"/>
              <a:t>Theodore Roosevelt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" y="152400"/>
            <a:ext cx="7776864" cy="685800"/>
          </a:xfrm>
          <a:solidFill>
            <a:srgbClr val="D14514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Partnership =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956" y="584684"/>
            <a:ext cx="4500500" cy="30243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“Alone we can do so little, together we can do so much.”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400" dirty="0" smtClean="0"/>
              <a:t>Helen Keller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357877" y="5517232"/>
            <a:ext cx="8498599" cy="972108"/>
            <a:chOff x="1403648" y="5265204"/>
            <a:chExt cx="7452828" cy="852488"/>
          </a:xfrm>
        </p:grpSpPr>
        <p:pic>
          <p:nvPicPr>
            <p:cNvPr id="8" name="Picture 4" descr="Benicia Lg Color Hi Re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75656" y="5391559"/>
              <a:ext cx="41751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Dixon logo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8256" y="5399497"/>
              <a:ext cx="588963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Fairfield Color Hi Re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44056" y="5405847"/>
              <a:ext cx="473075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Rio Vista Color Logo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91744" y="5394734"/>
              <a:ext cx="57943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Suisun HI_Res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853731" y="5382034"/>
              <a:ext cx="581025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Vacaville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509369" y="5388384"/>
              <a:ext cx="542925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Vallejo Lg Color Hi Res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117381" y="5388384"/>
              <a:ext cx="49847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County of Solano Lg Color Hi Res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649194" y="5397909"/>
              <a:ext cx="595312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03648" y="5265204"/>
              <a:ext cx="7452828" cy="852488"/>
            </a:xfrm>
            <a:prstGeom prst="rect">
              <a:avLst/>
            </a:prstGeom>
            <a:noFill/>
            <a:ln w="19050">
              <a:solidFill>
                <a:srgbClr val="008A3E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7" name="Picture 14" descr="http://solanosr2s.ca.gov/img/managed/Image/4281/file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264188" y="5335674"/>
              <a:ext cx="1485919" cy="757622"/>
            </a:xfrm>
            <a:prstGeom prst="rect">
              <a:avLst/>
            </a:prstGeom>
            <a:noFill/>
          </p:spPr>
        </p:pic>
        <p:pic>
          <p:nvPicPr>
            <p:cNvPr id="18" name="Picture 3" descr="STA Logo Working For You 2012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722939" y="5432834"/>
              <a:ext cx="1025525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 descr="T:\==STA STAFF\Jayne\SR2S Photos\DSCN058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75656" y="1376772"/>
            <a:ext cx="2376264" cy="316835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7688" y="4581128"/>
            <a:ext cx="8686800" cy="841248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kids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Our schools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Our communities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  <p:pic>
        <p:nvPicPr>
          <p:cNvPr id="1026" name="Picture 2" descr="T:\STA Photographs\Graphics-Icons-Screenshots\SR2S Website Screenshot 8-29-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4987" y="1949289"/>
            <a:ext cx="2129341" cy="2811859"/>
          </a:xfrm>
          <a:prstGeom prst="rect">
            <a:avLst/>
          </a:prstGeom>
          <a:noFill/>
        </p:spPr>
      </p:pic>
      <p:pic>
        <p:nvPicPr>
          <p:cNvPr id="1027" name="Picture 3" descr="T:\STA Photographs\Graphics-Icons-Screenshots\SR2S Facebook Page 8-29-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27043" y="1952836"/>
            <a:ext cx="1848913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908720"/>
            <a:ext cx="8280920" cy="57246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/>
              <a:t>More information online: </a:t>
            </a:r>
          </a:p>
          <a:p>
            <a:pPr algn="ctr">
              <a:buNone/>
            </a:pPr>
            <a:r>
              <a:rPr lang="en-US" sz="2400" dirty="0" smtClean="0">
                <a:hlinkClick r:id="rId5"/>
              </a:rPr>
              <a:t>www.SolanoSR2S.ca.gov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6"/>
              </a:rPr>
              <a:t>www.facebook.com/solanoSR2S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900" dirty="0" smtClean="0"/>
          </a:p>
          <a:p>
            <a:r>
              <a:rPr lang="en-US" sz="2300" dirty="0" err="1" smtClean="0"/>
              <a:t>Danelle</a:t>
            </a:r>
            <a:r>
              <a:rPr lang="en-US" sz="2300" dirty="0" smtClean="0"/>
              <a:t> Carey, SR2S Program Manager, Solano Transportation Authority</a:t>
            </a:r>
          </a:p>
          <a:p>
            <a:r>
              <a:rPr lang="en-US" sz="2300" dirty="0" smtClean="0"/>
              <a:t>Daryl K. Halls, Executive Director, Solano Transportation Authority</a:t>
            </a:r>
          </a:p>
          <a:p>
            <a:pPr indent="857250">
              <a:buNone/>
            </a:pPr>
            <a:r>
              <a:rPr lang="en-US" sz="2400" dirty="0" smtClean="0">
                <a:hlinkClick r:id="rId7"/>
              </a:rPr>
              <a:t>www.sta.ca.gov</a:t>
            </a:r>
            <a:r>
              <a:rPr lang="en-US" sz="2400" dirty="0" smtClean="0"/>
              <a:t>	707-424-6075	dcarey@sta-snci.com</a:t>
            </a:r>
          </a:p>
          <a:p>
            <a:pPr indent="85725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Solano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652120" y="1484784"/>
          <a:ext cx="3374909" cy="43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7768440" imgH="10050480" progId="AcroExch.Document.7">
                  <p:embed/>
                </p:oleObj>
              </mc:Choice>
              <mc:Fallback>
                <p:oleObj name="Acrobat Document" r:id="rId4" imgW="7768440" imgH="1005048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484784"/>
                        <a:ext cx="3374909" cy="437204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Heart 6"/>
          <p:cNvSpPr/>
          <p:nvPr/>
        </p:nvSpPr>
        <p:spPr>
          <a:xfrm>
            <a:off x="6480212" y="2960948"/>
            <a:ext cx="1260140" cy="1260140"/>
          </a:xfrm>
          <a:prstGeom prst="heart">
            <a:avLst/>
          </a:prstGeom>
          <a:noFill/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ounty of Solano Lg Color Hi Re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32340" y="116632"/>
            <a:ext cx="1374238" cy="12936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066800"/>
            <a:ext cx="5184576" cy="5674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5100" dirty="0" smtClean="0"/>
              <a:t>Solano County:</a:t>
            </a:r>
          </a:p>
          <a:p>
            <a:r>
              <a:rPr lang="en-US" sz="4600" dirty="0" smtClean="0"/>
              <a:t>425,000 people countywide</a:t>
            </a:r>
          </a:p>
          <a:p>
            <a:r>
              <a:rPr lang="en-US" sz="4600" dirty="0" smtClean="0"/>
              <a:t>Heart of the Northern California Mega-Region between San Francisco Bay Area and the Sacramento Metropolitan Region, and east of Napa and Sonoma wine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1524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Solano Transportation Authority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508" y="1155340"/>
            <a:ext cx="8496944" cy="5334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Congestion Management Agency for Solano County, 7 cities</a:t>
            </a:r>
          </a:p>
          <a:p>
            <a:r>
              <a:rPr lang="en-US" sz="3000" dirty="0" smtClean="0"/>
              <a:t>Plan, Fund, and Deliver transportation projects and programs</a:t>
            </a:r>
          </a:p>
          <a:p>
            <a:r>
              <a:rPr lang="en-US" sz="3000" dirty="0" smtClean="0"/>
              <a:t>Responsible for coordination and funding of Solano Safe Routes to School Program</a:t>
            </a:r>
          </a:p>
          <a:p>
            <a:r>
              <a:rPr lang="en-US" sz="3000" dirty="0" smtClean="0"/>
              <a:t>Seven Mayors and one Supervisor on the STA Board</a:t>
            </a:r>
          </a:p>
          <a:p>
            <a:r>
              <a:rPr lang="en-US" sz="3000" dirty="0" smtClean="0"/>
              <a:t>Eight Public Works Directors on Technical Committee</a:t>
            </a:r>
          </a:p>
        </p:txBody>
      </p:sp>
      <p:pic>
        <p:nvPicPr>
          <p:cNvPr id="6" name="Picture 5" descr="STA Logo Working For You 2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84268" y="116634"/>
            <a:ext cx="2034175" cy="10893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5" name="Group 18"/>
          <p:cNvGrpSpPr/>
          <p:nvPr/>
        </p:nvGrpSpPr>
        <p:grpSpPr>
          <a:xfrm>
            <a:off x="1079612" y="5778078"/>
            <a:ext cx="7045819" cy="891282"/>
            <a:chOff x="1475656" y="5382034"/>
            <a:chExt cx="4768850" cy="603250"/>
          </a:xfrm>
        </p:grpSpPr>
        <p:pic>
          <p:nvPicPr>
            <p:cNvPr id="8" name="Picture 4" descr="Benicia Lg Color Hi Re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75656" y="5391559"/>
              <a:ext cx="41751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Dixon logo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8256" y="5399497"/>
              <a:ext cx="588963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Fairfield Color Hi Re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644056" y="5405847"/>
              <a:ext cx="473075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Rio Vista Color Logo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191744" y="5394734"/>
              <a:ext cx="57943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Suisun HI_Res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53731" y="5382034"/>
              <a:ext cx="581025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Vacaville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509369" y="5388384"/>
              <a:ext cx="542925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Vallejo Lg Color Hi Res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117381" y="5388384"/>
              <a:ext cx="49847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County of Solano Lg Color Hi Res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649194" y="5397909"/>
              <a:ext cx="595312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99592" y="5661248"/>
            <a:ext cx="7452828" cy="1116124"/>
          </a:xfrm>
          <a:prstGeom prst="rect">
            <a:avLst/>
          </a:prstGeom>
          <a:noFill/>
          <a:ln w="19050">
            <a:solidFill>
              <a:srgbClr val="008A3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Solano County’s Call to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5340"/>
            <a:ext cx="6264188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2007 a high percentage of childhood obesity was reported in Solano County</a:t>
            </a:r>
          </a:p>
          <a:p>
            <a:r>
              <a:rPr lang="en-US" sz="2800" dirty="0" smtClean="0"/>
              <a:t>A call to action was issued by Solano County Board of Supervisors</a:t>
            </a:r>
          </a:p>
          <a:p>
            <a:r>
              <a:rPr lang="en-US" sz="2800" dirty="0" smtClean="0"/>
              <a:t>A summit was held to draw attention to the issue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4113654"/>
            <a:ext cx="5652628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006947"/>
                </a:solidFill>
                <a:latin typeface="+mn-lt"/>
              </a:rPr>
              <a:t>In Solano County, 60% of adults are overweight or  obese. </a:t>
            </a:r>
            <a:r>
              <a:rPr lang="en-US" sz="2200" b="1" i="1" dirty="0" smtClean="0">
                <a:solidFill>
                  <a:srgbClr val="006947"/>
                </a:solidFill>
                <a:latin typeface="+mn-lt"/>
              </a:rPr>
              <a:t>The rate of overweight children is among the highest in the Bay Area</a:t>
            </a:r>
            <a:r>
              <a:rPr lang="en-US" sz="2200" i="1" dirty="0" smtClean="0">
                <a:solidFill>
                  <a:srgbClr val="006947"/>
                </a:solidFill>
                <a:latin typeface="+mn-lt"/>
              </a:rPr>
              <a:t>. The average 10-year old boy is 11 pounds heavier than a generation ago according to Dr. Ronald Chapman, Solano County Health Officer.</a:t>
            </a:r>
            <a:endParaRPr lang="en-US" sz="2200" i="1" dirty="0">
              <a:solidFill>
                <a:srgbClr val="006947"/>
              </a:solidFill>
              <a:latin typeface="+mn-lt"/>
            </a:endParaRPr>
          </a:p>
        </p:txBody>
      </p:sp>
      <p:pic>
        <p:nvPicPr>
          <p:cNvPr id="96261" name="Picture 5" descr="http://img207.imageshack.us/img207/2707/causesofchildhoodobesitcs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35899"/>
            <a:ext cx="2651956" cy="1765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SR2S Program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4932040" cy="48597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STA Board adopted three SR2S goals:</a:t>
            </a:r>
          </a:p>
          <a:p>
            <a:pPr lvl="1">
              <a:buFont typeface="+mj-lt"/>
              <a:buAutoNum type="arabicPeriod"/>
            </a:pPr>
            <a:r>
              <a:rPr lang="en-US" sz="3300" dirty="0" smtClean="0"/>
              <a:t>Increase healthy and safe alternatives to driving alone.</a:t>
            </a:r>
          </a:p>
          <a:p>
            <a:pPr lvl="1">
              <a:buFont typeface="+mj-lt"/>
              <a:buAutoNum type="arabicPeriod"/>
            </a:pPr>
            <a:r>
              <a:rPr lang="en-US" sz="3300" dirty="0" smtClean="0"/>
              <a:t>Reduce number of driving alone/chauffeured trips and the number of student vs. vehicle accidents along routes to schools.</a:t>
            </a:r>
          </a:p>
          <a:p>
            <a:pPr lvl="1">
              <a:buFont typeface="+mj-lt"/>
              <a:buAutoNum type="arabicPeriod"/>
            </a:pPr>
            <a:r>
              <a:rPr lang="en-US" sz="3300" dirty="0" smtClean="0"/>
              <a:t>Maximize interagency cooperation in all SR2S efforts.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4108" y="2054989"/>
            <a:ext cx="3276600" cy="94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4108" y="3284984"/>
            <a:ext cx="32766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44108" y="4599593"/>
            <a:ext cx="3276600" cy="917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Solano County’s Call to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4210" name="Picture 2" descr="T:\==STA STAFF\Sam\Programs\SR2S\Sr2S Photos\Rio Vista Event 5-23-07\100_24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0003" y="2528900"/>
            <a:ext cx="3497803" cy="2628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508" y="944724"/>
            <a:ext cx="1584176" cy="591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66800"/>
            <a:ext cx="6876764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Roadways congested with traffic, and environments damaged by vehicle emissions present safety concerns for:</a:t>
            </a:r>
          </a:p>
          <a:p>
            <a:pPr lvl="1"/>
            <a:r>
              <a:rPr lang="en-US" sz="2400" dirty="0" smtClean="0"/>
              <a:t>Pedestrians</a:t>
            </a:r>
          </a:p>
          <a:p>
            <a:pPr lvl="1"/>
            <a:r>
              <a:rPr lang="en-US" sz="2400" dirty="0" smtClean="0"/>
              <a:t>Bicyclists</a:t>
            </a:r>
          </a:p>
          <a:p>
            <a:endParaRPr lang="en-US" sz="2800" dirty="0" smtClean="0"/>
          </a:p>
        </p:txBody>
      </p:sp>
      <p:pic>
        <p:nvPicPr>
          <p:cNvPr id="94209" name="Picture 1" descr="T:\==STA STAFF\Sam\Programs\SR2S\Sr2S Photos\Dixon Event 4-18-07\presentation photos\pickup - 3 kids in cxw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897052"/>
            <a:ext cx="4504825" cy="234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Words>2016</Words>
  <Application>Microsoft Office PowerPoint</Application>
  <PresentationFormat>On-screen Show (4:3)</PresentationFormat>
  <Paragraphs>382</Paragraphs>
  <Slides>41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Acrobat Document</vt:lpstr>
      <vt:lpstr>PowerPoint Presentation</vt:lpstr>
      <vt:lpstr>City-County-School Partnership</vt:lpstr>
      <vt:lpstr>Solano Transportation Authority</vt:lpstr>
      <vt:lpstr>City-County-School Partnership</vt:lpstr>
      <vt:lpstr>Solano County</vt:lpstr>
      <vt:lpstr>Solano Transportation Authority</vt:lpstr>
      <vt:lpstr>Solano County’s Call to Action</vt:lpstr>
      <vt:lpstr>STA SR2S Program Goals</vt:lpstr>
      <vt:lpstr>Solano County’s Call to Action</vt:lpstr>
      <vt:lpstr>Solano County Schools</vt:lpstr>
      <vt:lpstr>Dixon</vt:lpstr>
      <vt:lpstr>Solano County’s Call to Action</vt:lpstr>
      <vt:lpstr>Call to Action</vt:lpstr>
      <vt:lpstr>Starting Safe Routes to School</vt:lpstr>
      <vt:lpstr>Change</vt:lpstr>
      <vt:lpstr>Starting Safe Routes to School</vt:lpstr>
      <vt:lpstr>Starting Safe Routes to School</vt:lpstr>
      <vt:lpstr>Phase 2: Created Community SR2S Plans</vt:lpstr>
      <vt:lpstr>Phase 3: Community Adoption</vt:lpstr>
      <vt:lpstr>Draft Countywide Priorities</vt:lpstr>
      <vt:lpstr>Presentation Overview</vt:lpstr>
      <vt:lpstr>Walking Audit and Planning Events</vt:lpstr>
      <vt:lpstr>Events: What we learned</vt:lpstr>
      <vt:lpstr>Implementation by STA</vt:lpstr>
      <vt:lpstr>The 5 E’s</vt:lpstr>
      <vt:lpstr>Implementation by County</vt:lpstr>
      <vt:lpstr>FY 2012-13 Program Activities</vt:lpstr>
      <vt:lpstr>FY 2012-13 Program Activities</vt:lpstr>
      <vt:lpstr>FY 2012-13 Program Activities</vt:lpstr>
      <vt:lpstr>Benefits of School Participation</vt:lpstr>
      <vt:lpstr>Pilot Walking School Bus Project</vt:lpstr>
      <vt:lpstr>Pilot Walking School Bus Project </vt:lpstr>
      <vt:lpstr>Implementation by STA</vt:lpstr>
      <vt:lpstr>Walking School Bus Program</vt:lpstr>
      <vt:lpstr>SR2S Program Funding</vt:lpstr>
      <vt:lpstr>Funding of SR2S Program</vt:lpstr>
      <vt:lpstr>2012 Plan Update</vt:lpstr>
      <vt:lpstr>Completed Projects</vt:lpstr>
      <vt:lpstr>Countywide Priority SR2S Projects</vt:lpstr>
      <vt:lpstr>Partnership = Success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sshelton</dc:creator>
  <cp:lastModifiedBy>Jennifer Armer (Institute for Local Government)</cp:lastModifiedBy>
  <cp:revision>449</cp:revision>
  <dcterms:created xsi:type="dcterms:W3CDTF">2007-10-10T14:36:37Z</dcterms:created>
  <dcterms:modified xsi:type="dcterms:W3CDTF">2012-12-04T00:21:18Z</dcterms:modified>
</cp:coreProperties>
</file>