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02" r:id="rId3"/>
    <p:sldId id="299" r:id="rId4"/>
    <p:sldId id="268" r:id="rId5"/>
    <p:sldId id="269" r:id="rId6"/>
    <p:sldId id="282" r:id="rId7"/>
    <p:sldId id="271" r:id="rId8"/>
    <p:sldId id="274" r:id="rId9"/>
    <p:sldId id="275" r:id="rId10"/>
    <p:sldId id="298" r:id="rId11"/>
    <p:sldId id="296" r:id="rId12"/>
    <p:sldId id="277" r:id="rId13"/>
    <p:sldId id="295" r:id="rId14"/>
    <p:sldId id="297" r:id="rId15"/>
    <p:sldId id="278" r:id="rId16"/>
    <p:sldId id="283" r:id="rId17"/>
    <p:sldId id="280" r:id="rId18"/>
    <p:sldId id="284" r:id="rId19"/>
    <p:sldId id="285" r:id="rId20"/>
    <p:sldId id="286" r:id="rId21"/>
    <p:sldId id="287" r:id="rId22"/>
    <p:sldId id="288" r:id="rId23"/>
    <p:sldId id="289" r:id="rId24"/>
    <p:sldId id="291" r:id="rId25"/>
    <p:sldId id="290" r:id="rId26"/>
    <p:sldId id="292" r:id="rId27"/>
    <p:sldId id="293" r:id="rId28"/>
    <p:sldId id="294" r:id="rId29"/>
    <p:sldId id="301" r:id="rId30"/>
    <p:sldId id="263" r:id="rId31"/>
    <p:sldId id="300" r:id="rId32"/>
    <p:sldId id="264" r:id="rId33"/>
    <p:sldId id="276" r:id="rId34"/>
    <p:sldId id="266" r:id="rId35"/>
    <p:sldId id="267" r:id="rId36"/>
    <p:sldId id="281" r:id="rId37"/>
    <p:sldId id="26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212" y="-64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80093676815E-2"/>
          <c:y val="5.4385964912280781E-2"/>
          <c:w val="0.57025761124121777"/>
          <c:h val="0.75964912280701813"/>
        </c:manualLayout>
      </c:layout>
      <c:lineChart>
        <c:grouping val="standard"/>
        <c:varyColors val="0"/>
        <c:ser>
          <c:idx val="4"/>
          <c:order val="0"/>
          <c:tx>
            <c:strRef>
              <c:f>Sheet1!$B$1</c:f>
              <c:strCache>
                <c:ptCount val="1"/>
                <c:pt idx="0">
                  <c:v>Bay Area</c:v>
                </c:pt>
              </c:strCache>
            </c:strRef>
          </c:tx>
          <c:spPr>
            <a:ln w="12582">
              <a:solidFill>
                <a:srgbClr val="0000FF"/>
              </a:solidFill>
              <a:prstDash val="solid"/>
            </a:ln>
          </c:spPr>
          <c:marker>
            <c:symbol val="star"/>
            <c:size val="4"/>
            <c:spPr>
              <a:noFill/>
              <a:ln>
                <a:solidFill>
                  <a:srgbClr val="0000FF"/>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Sheet1!$B$2:$B$34</c:f>
              <c:numCache>
                <c:formatCode>General</c:formatCode>
                <c:ptCount val="33"/>
                <c:pt idx="0">
                  <c:v>110</c:v>
                </c:pt>
                <c:pt idx="1">
                  <c:v>110</c:v>
                </c:pt>
                <c:pt idx="2">
                  <c:v>111</c:v>
                </c:pt>
                <c:pt idx="3">
                  <c:v>110</c:v>
                </c:pt>
                <c:pt idx="4">
                  <c:v>110</c:v>
                </c:pt>
                <c:pt idx="5">
                  <c:v>110</c:v>
                </c:pt>
                <c:pt idx="6">
                  <c:v>111</c:v>
                </c:pt>
                <c:pt idx="7">
                  <c:v>111</c:v>
                </c:pt>
                <c:pt idx="8">
                  <c:v>112</c:v>
                </c:pt>
                <c:pt idx="9">
                  <c:v>112</c:v>
                </c:pt>
                <c:pt idx="10">
                  <c:v>113</c:v>
                </c:pt>
                <c:pt idx="11">
                  <c:v>114</c:v>
                </c:pt>
                <c:pt idx="12">
                  <c:v>115</c:v>
                </c:pt>
                <c:pt idx="13">
                  <c:v>117</c:v>
                </c:pt>
                <c:pt idx="14">
                  <c:v>119</c:v>
                </c:pt>
                <c:pt idx="15">
                  <c:v>119</c:v>
                </c:pt>
                <c:pt idx="16">
                  <c:v>119</c:v>
                </c:pt>
                <c:pt idx="17">
                  <c:v>118</c:v>
                </c:pt>
                <c:pt idx="18">
                  <c:v>118</c:v>
                </c:pt>
                <c:pt idx="19">
                  <c:v>119</c:v>
                </c:pt>
                <c:pt idx="20">
                  <c:v>120</c:v>
                </c:pt>
                <c:pt idx="21">
                  <c:v>120</c:v>
                </c:pt>
                <c:pt idx="22">
                  <c:v>122</c:v>
                </c:pt>
                <c:pt idx="23">
                  <c:v>123</c:v>
                </c:pt>
                <c:pt idx="24">
                  <c:v>124</c:v>
                </c:pt>
                <c:pt idx="25">
                  <c:v>126</c:v>
                </c:pt>
                <c:pt idx="26">
                  <c:v>128</c:v>
                </c:pt>
                <c:pt idx="27">
                  <c:v>130</c:v>
                </c:pt>
                <c:pt idx="28">
                  <c:v>132</c:v>
                </c:pt>
                <c:pt idx="29">
                  <c:v>133</c:v>
                </c:pt>
                <c:pt idx="30">
                  <c:v>138</c:v>
                </c:pt>
                <c:pt idx="31">
                  <c:v>147</c:v>
                </c:pt>
                <c:pt idx="32">
                  <c:v>141</c:v>
                </c:pt>
              </c:numCache>
            </c:numRef>
          </c:val>
          <c:smooth val="0"/>
        </c:ser>
        <c:ser>
          <c:idx val="9"/>
          <c:order val="1"/>
          <c:tx>
            <c:strRef>
              <c:f>Sheet1!$D$1</c:f>
              <c:strCache>
                <c:ptCount val="1"/>
                <c:pt idx="0">
                  <c:v>Sacramento Metro</c:v>
                </c:pt>
              </c:strCache>
            </c:strRef>
          </c:tx>
          <c:spPr>
            <a:ln w="25165">
              <a:solidFill>
                <a:srgbClr val="FF0000"/>
              </a:solidFill>
              <a:prstDash val="solid"/>
            </a:ln>
          </c:spPr>
          <c:marker>
            <c:symbol val="diamond"/>
            <c:size val="2"/>
            <c:spPr>
              <a:solidFill>
                <a:srgbClr val="FF0000"/>
              </a:solidFill>
              <a:ln>
                <a:solidFill>
                  <a:srgbClr val="FF0000"/>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Sheet1!$D$2:$D$34</c:f>
              <c:numCache>
                <c:formatCode>General</c:formatCode>
                <c:ptCount val="33"/>
                <c:pt idx="0">
                  <c:v>91</c:v>
                </c:pt>
                <c:pt idx="1">
                  <c:v>93</c:v>
                </c:pt>
                <c:pt idx="2">
                  <c:v>94</c:v>
                </c:pt>
                <c:pt idx="3">
                  <c:v>93</c:v>
                </c:pt>
                <c:pt idx="4">
                  <c:v>95</c:v>
                </c:pt>
                <c:pt idx="5">
                  <c:v>95</c:v>
                </c:pt>
                <c:pt idx="6">
                  <c:v>96</c:v>
                </c:pt>
                <c:pt idx="7">
                  <c:v>96</c:v>
                </c:pt>
                <c:pt idx="8">
                  <c:v>96</c:v>
                </c:pt>
                <c:pt idx="9">
                  <c:v>94</c:v>
                </c:pt>
                <c:pt idx="10">
                  <c:v>94</c:v>
                </c:pt>
                <c:pt idx="11">
                  <c:v>92</c:v>
                </c:pt>
                <c:pt idx="12">
                  <c:v>90</c:v>
                </c:pt>
                <c:pt idx="13">
                  <c:v>89</c:v>
                </c:pt>
                <c:pt idx="14">
                  <c:v>89</c:v>
                </c:pt>
                <c:pt idx="15">
                  <c:v>90</c:v>
                </c:pt>
                <c:pt idx="16">
                  <c:v>93</c:v>
                </c:pt>
                <c:pt idx="17">
                  <c:v>94</c:v>
                </c:pt>
                <c:pt idx="18">
                  <c:v>94</c:v>
                </c:pt>
                <c:pt idx="19">
                  <c:v>93</c:v>
                </c:pt>
                <c:pt idx="20">
                  <c:v>95</c:v>
                </c:pt>
                <c:pt idx="21">
                  <c:v>93</c:v>
                </c:pt>
                <c:pt idx="22">
                  <c:v>93</c:v>
                </c:pt>
                <c:pt idx="23">
                  <c:v>94</c:v>
                </c:pt>
                <c:pt idx="24">
                  <c:v>94</c:v>
                </c:pt>
                <c:pt idx="25">
                  <c:v>97</c:v>
                </c:pt>
                <c:pt idx="26">
                  <c:v>97</c:v>
                </c:pt>
                <c:pt idx="27">
                  <c:v>95</c:v>
                </c:pt>
                <c:pt idx="28">
                  <c:v>96</c:v>
                </c:pt>
                <c:pt idx="29">
                  <c:v>95</c:v>
                </c:pt>
                <c:pt idx="30">
                  <c:v>95</c:v>
                </c:pt>
                <c:pt idx="31">
                  <c:v>93</c:v>
                </c:pt>
                <c:pt idx="32">
                  <c:v>94</c:v>
                </c:pt>
              </c:numCache>
            </c:numRef>
          </c:val>
          <c:smooth val="0"/>
        </c:ser>
        <c:ser>
          <c:idx val="1"/>
          <c:order val="2"/>
          <c:tx>
            <c:strRef>
              <c:f>Sheet1!$E$1</c:f>
              <c:strCache>
                <c:ptCount val="1"/>
                <c:pt idx="0">
                  <c:v>Northern San Joaquin Valley</c:v>
                </c:pt>
              </c:strCache>
            </c:strRef>
          </c:tx>
          <c:spPr>
            <a:ln w="25165">
              <a:solidFill>
                <a:srgbClr val="993366"/>
              </a:solidFill>
              <a:prstDash val="solid"/>
            </a:ln>
          </c:spPr>
          <c:marker>
            <c:symbol val="square"/>
            <c:size val="4"/>
            <c:spPr>
              <a:solidFill>
                <a:srgbClr val="993366"/>
              </a:solidFill>
              <a:ln>
                <a:solidFill>
                  <a:srgbClr val="993366"/>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Sheet1!$E$2:$E$34</c:f>
              <c:numCache>
                <c:formatCode>General</c:formatCode>
                <c:ptCount val="33"/>
                <c:pt idx="0">
                  <c:v>85</c:v>
                </c:pt>
                <c:pt idx="1">
                  <c:v>85</c:v>
                </c:pt>
                <c:pt idx="2">
                  <c:v>86</c:v>
                </c:pt>
                <c:pt idx="3">
                  <c:v>87</c:v>
                </c:pt>
                <c:pt idx="4">
                  <c:v>88</c:v>
                </c:pt>
                <c:pt idx="5">
                  <c:v>89</c:v>
                </c:pt>
                <c:pt idx="6">
                  <c:v>89</c:v>
                </c:pt>
                <c:pt idx="7">
                  <c:v>87</c:v>
                </c:pt>
                <c:pt idx="8">
                  <c:v>88</c:v>
                </c:pt>
                <c:pt idx="9">
                  <c:v>86</c:v>
                </c:pt>
                <c:pt idx="10">
                  <c:v>85</c:v>
                </c:pt>
                <c:pt idx="11">
                  <c:v>84</c:v>
                </c:pt>
                <c:pt idx="12">
                  <c:v>81</c:v>
                </c:pt>
                <c:pt idx="13">
                  <c:v>80</c:v>
                </c:pt>
                <c:pt idx="14">
                  <c:v>78</c:v>
                </c:pt>
                <c:pt idx="15">
                  <c:v>78</c:v>
                </c:pt>
                <c:pt idx="16">
                  <c:v>78</c:v>
                </c:pt>
                <c:pt idx="17">
                  <c:v>78</c:v>
                </c:pt>
                <c:pt idx="18">
                  <c:v>78</c:v>
                </c:pt>
                <c:pt idx="19">
                  <c:v>77</c:v>
                </c:pt>
                <c:pt idx="20">
                  <c:v>78</c:v>
                </c:pt>
                <c:pt idx="21">
                  <c:v>76</c:v>
                </c:pt>
                <c:pt idx="22">
                  <c:v>77</c:v>
                </c:pt>
                <c:pt idx="23">
                  <c:v>77</c:v>
                </c:pt>
                <c:pt idx="24">
                  <c:v>78</c:v>
                </c:pt>
                <c:pt idx="25">
                  <c:v>77</c:v>
                </c:pt>
                <c:pt idx="26">
                  <c:v>75</c:v>
                </c:pt>
                <c:pt idx="27">
                  <c:v>75</c:v>
                </c:pt>
                <c:pt idx="28">
                  <c:v>75</c:v>
                </c:pt>
                <c:pt idx="29">
                  <c:v>73</c:v>
                </c:pt>
                <c:pt idx="30">
                  <c:v>72</c:v>
                </c:pt>
                <c:pt idx="31">
                  <c:v>69</c:v>
                </c:pt>
                <c:pt idx="32">
                  <c:v>68</c:v>
                </c:pt>
              </c:numCache>
            </c:numRef>
          </c:val>
          <c:smooth val="0"/>
        </c:ser>
        <c:ser>
          <c:idx val="2"/>
          <c:order val="3"/>
          <c:tx>
            <c:strRef>
              <c:f>Sheet1!$F$1</c:f>
              <c:strCache>
                <c:ptCount val="1"/>
                <c:pt idx="0">
                  <c:v>Southern San Joaquin Valley</c:v>
                </c:pt>
              </c:strCache>
            </c:strRef>
          </c:tx>
          <c:spPr>
            <a:ln w="25165">
              <a:solidFill>
                <a:srgbClr val="808000"/>
              </a:solidFill>
              <a:prstDash val="solid"/>
            </a:ln>
          </c:spPr>
          <c:marker>
            <c:symbol val="triangle"/>
            <c:size val="4"/>
            <c:spPr>
              <a:solidFill>
                <a:srgbClr val="808000"/>
              </a:solidFill>
              <a:ln>
                <a:solidFill>
                  <a:srgbClr val="808000"/>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Sheet1!$F$2:$F$34</c:f>
              <c:numCache>
                <c:formatCode>General</c:formatCode>
                <c:ptCount val="33"/>
                <c:pt idx="0">
                  <c:v>79</c:v>
                </c:pt>
                <c:pt idx="1">
                  <c:v>80</c:v>
                </c:pt>
                <c:pt idx="2">
                  <c:v>81</c:v>
                </c:pt>
                <c:pt idx="3">
                  <c:v>82</c:v>
                </c:pt>
                <c:pt idx="4">
                  <c:v>86</c:v>
                </c:pt>
                <c:pt idx="5">
                  <c:v>91</c:v>
                </c:pt>
                <c:pt idx="6">
                  <c:v>87</c:v>
                </c:pt>
                <c:pt idx="7">
                  <c:v>90</c:v>
                </c:pt>
                <c:pt idx="8">
                  <c:v>86</c:v>
                </c:pt>
                <c:pt idx="9">
                  <c:v>83</c:v>
                </c:pt>
                <c:pt idx="10">
                  <c:v>87</c:v>
                </c:pt>
                <c:pt idx="11">
                  <c:v>89</c:v>
                </c:pt>
                <c:pt idx="12">
                  <c:v>82</c:v>
                </c:pt>
                <c:pt idx="13">
                  <c:v>81</c:v>
                </c:pt>
                <c:pt idx="14">
                  <c:v>77</c:v>
                </c:pt>
                <c:pt idx="15">
                  <c:v>76</c:v>
                </c:pt>
                <c:pt idx="16">
                  <c:v>75</c:v>
                </c:pt>
                <c:pt idx="17">
                  <c:v>75</c:v>
                </c:pt>
                <c:pt idx="18">
                  <c:v>75</c:v>
                </c:pt>
                <c:pt idx="19">
                  <c:v>74</c:v>
                </c:pt>
                <c:pt idx="20">
                  <c:v>74</c:v>
                </c:pt>
                <c:pt idx="21">
                  <c:v>74</c:v>
                </c:pt>
                <c:pt idx="22">
                  <c:v>74</c:v>
                </c:pt>
                <c:pt idx="23">
                  <c:v>74</c:v>
                </c:pt>
                <c:pt idx="24">
                  <c:v>75</c:v>
                </c:pt>
                <c:pt idx="25">
                  <c:v>73</c:v>
                </c:pt>
                <c:pt idx="26">
                  <c:v>72</c:v>
                </c:pt>
                <c:pt idx="27">
                  <c:v>71</c:v>
                </c:pt>
                <c:pt idx="28">
                  <c:v>69</c:v>
                </c:pt>
                <c:pt idx="29">
                  <c:v>67</c:v>
                </c:pt>
                <c:pt idx="30">
                  <c:v>65</c:v>
                </c:pt>
                <c:pt idx="31">
                  <c:v>63</c:v>
                </c:pt>
                <c:pt idx="32">
                  <c:v>64</c:v>
                </c:pt>
              </c:numCache>
            </c:numRef>
          </c:val>
          <c:smooth val="0"/>
        </c:ser>
        <c:ser>
          <c:idx val="10"/>
          <c:order val="4"/>
          <c:tx>
            <c:strRef>
              <c:f>Sheet1!$G$1</c:f>
              <c:strCache>
                <c:ptCount val="1"/>
                <c:pt idx="0">
                  <c:v>Inland Empire</c:v>
                </c:pt>
              </c:strCache>
            </c:strRef>
          </c:tx>
          <c:spPr>
            <a:ln w="25165">
              <a:solidFill>
                <a:srgbClr val="00FF00"/>
              </a:solidFill>
              <a:prstDash val="solid"/>
            </a:ln>
          </c:spPr>
          <c:marker>
            <c:symbol val="square"/>
            <c:size val="2"/>
            <c:spPr>
              <a:solidFill>
                <a:srgbClr val="CCFFCC"/>
              </a:solidFill>
              <a:ln>
                <a:solidFill>
                  <a:srgbClr val="CCFFCC"/>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Sheet1!$G$2:$G$34</c:f>
              <c:numCache>
                <c:formatCode>General</c:formatCode>
                <c:ptCount val="33"/>
                <c:pt idx="0">
                  <c:v>84</c:v>
                </c:pt>
                <c:pt idx="1">
                  <c:v>86</c:v>
                </c:pt>
                <c:pt idx="2">
                  <c:v>87</c:v>
                </c:pt>
                <c:pt idx="3">
                  <c:v>88</c:v>
                </c:pt>
                <c:pt idx="4">
                  <c:v>89</c:v>
                </c:pt>
                <c:pt idx="5">
                  <c:v>89</c:v>
                </c:pt>
                <c:pt idx="6">
                  <c:v>91</c:v>
                </c:pt>
                <c:pt idx="7">
                  <c:v>92</c:v>
                </c:pt>
                <c:pt idx="8">
                  <c:v>91</c:v>
                </c:pt>
                <c:pt idx="9">
                  <c:v>88</c:v>
                </c:pt>
                <c:pt idx="10">
                  <c:v>86</c:v>
                </c:pt>
                <c:pt idx="11">
                  <c:v>85</c:v>
                </c:pt>
                <c:pt idx="12">
                  <c:v>86</c:v>
                </c:pt>
                <c:pt idx="13">
                  <c:v>85</c:v>
                </c:pt>
                <c:pt idx="14">
                  <c:v>86</c:v>
                </c:pt>
                <c:pt idx="15">
                  <c:v>85</c:v>
                </c:pt>
                <c:pt idx="16">
                  <c:v>86</c:v>
                </c:pt>
                <c:pt idx="17">
                  <c:v>87</c:v>
                </c:pt>
                <c:pt idx="18">
                  <c:v>86</c:v>
                </c:pt>
                <c:pt idx="19">
                  <c:v>85</c:v>
                </c:pt>
                <c:pt idx="20">
                  <c:v>84</c:v>
                </c:pt>
                <c:pt idx="21">
                  <c:v>82</c:v>
                </c:pt>
                <c:pt idx="22">
                  <c:v>81</c:v>
                </c:pt>
                <c:pt idx="23">
                  <c:v>80</c:v>
                </c:pt>
                <c:pt idx="24">
                  <c:v>80</c:v>
                </c:pt>
                <c:pt idx="25">
                  <c:v>79</c:v>
                </c:pt>
                <c:pt idx="26">
                  <c:v>78</c:v>
                </c:pt>
                <c:pt idx="27">
                  <c:v>77</c:v>
                </c:pt>
                <c:pt idx="28">
                  <c:v>76</c:v>
                </c:pt>
                <c:pt idx="29">
                  <c:v>76</c:v>
                </c:pt>
                <c:pt idx="30">
                  <c:v>75</c:v>
                </c:pt>
                <c:pt idx="31">
                  <c:v>72</c:v>
                </c:pt>
                <c:pt idx="32">
                  <c:v>73</c:v>
                </c:pt>
              </c:numCache>
            </c:numRef>
          </c:val>
          <c:smooth val="0"/>
        </c:ser>
        <c:ser>
          <c:idx val="3"/>
          <c:order val="5"/>
          <c:tx>
            <c:strRef>
              <c:f>Sheet1!$H$1</c:f>
              <c:strCache>
                <c:ptCount val="1"/>
                <c:pt idx="0">
                  <c:v>South Coast</c:v>
                </c:pt>
              </c:strCache>
            </c:strRef>
          </c:tx>
          <c:spPr>
            <a:ln w="25165">
              <a:solidFill>
                <a:srgbClr val="FFCC00"/>
              </a:solidFill>
              <a:prstDash val="solid"/>
            </a:ln>
          </c:spPr>
          <c:marker>
            <c:symbol val="none"/>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Sheet1!$H$2:$H$34</c:f>
              <c:numCache>
                <c:formatCode>General</c:formatCode>
                <c:ptCount val="33"/>
                <c:pt idx="0">
                  <c:v>104</c:v>
                </c:pt>
                <c:pt idx="1">
                  <c:v>103</c:v>
                </c:pt>
                <c:pt idx="2">
                  <c:v>102</c:v>
                </c:pt>
                <c:pt idx="3">
                  <c:v>102</c:v>
                </c:pt>
                <c:pt idx="4">
                  <c:v>102</c:v>
                </c:pt>
                <c:pt idx="5">
                  <c:v>101</c:v>
                </c:pt>
                <c:pt idx="6">
                  <c:v>101</c:v>
                </c:pt>
                <c:pt idx="7">
                  <c:v>101</c:v>
                </c:pt>
                <c:pt idx="8">
                  <c:v>102</c:v>
                </c:pt>
                <c:pt idx="9">
                  <c:v>103</c:v>
                </c:pt>
                <c:pt idx="10">
                  <c:v>103</c:v>
                </c:pt>
                <c:pt idx="11">
                  <c:v>103</c:v>
                </c:pt>
                <c:pt idx="12">
                  <c:v>103</c:v>
                </c:pt>
                <c:pt idx="13">
                  <c:v>103</c:v>
                </c:pt>
                <c:pt idx="14">
                  <c:v>102</c:v>
                </c:pt>
                <c:pt idx="15">
                  <c:v>102</c:v>
                </c:pt>
                <c:pt idx="16">
                  <c:v>102</c:v>
                </c:pt>
                <c:pt idx="17">
                  <c:v>102</c:v>
                </c:pt>
                <c:pt idx="18">
                  <c:v>103</c:v>
                </c:pt>
                <c:pt idx="19">
                  <c:v>103</c:v>
                </c:pt>
                <c:pt idx="20">
                  <c:v>103</c:v>
                </c:pt>
                <c:pt idx="21">
                  <c:v>104</c:v>
                </c:pt>
                <c:pt idx="22">
                  <c:v>103</c:v>
                </c:pt>
                <c:pt idx="23">
                  <c:v>103</c:v>
                </c:pt>
                <c:pt idx="24">
                  <c:v>102</c:v>
                </c:pt>
                <c:pt idx="25">
                  <c:v>101</c:v>
                </c:pt>
                <c:pt idx="26">
                  <c:v>101</c:v>
                </c:pt>
                <c:pt idx="27">
                  <c:v>101</c:v>
                </c:pt>
                <c:pt idx="28">
                  <c:v>100</c:v>
                </c:pt>
                <c:pt idx="29">
                  <c:v>100</c:v>
                </c:pt>
                <c:pt idx="30">
                  <c:v>98</c:v>
                </c:pt>
                <c:pt idx="31">
                  <c:v>96</c:v>
                </c:pt>
                <c:pt idx="32">
                  <c:v>98</c:v>
                </c:pt>
              </c:numCache>
            </c:numRef>
          </c:val>
          <c:smooth val="0"/>
        </c:ser>
        <c:ser>
          <c:idx val="6"/>
          <c:order val="6"/>
          <c:tx>
            <c:strRef>
              <c:f>Sheet1!$I$1</c:f>
              <c:strCache>
                <c:ptCount val="1"/>
                <c:pt idx="0">
                  <c:v> mtn </c:v>
                </c:pt>
              </c:strCache>
            </c:strRef>
          </c:tx>
          <c:spPr>
            <a:ln w="12582">
              <a:solidFill>
                <a:srgbClr val="008080"/>
              </a:solidFill>
              <a:prstDash val="solid"/>
            </a:ln>
          </c:spPr>
          <c:marker>
            <c:symbol val="plus"/>
            <c:size val="4"/>
            <c:spPr>
              <a:noFill/>
              <a:ln>
                <a:solidFill>
                  <a:srgbClr val="008080"/>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Sheet1!$I$2:$I$34</c:f>
              <c:numCache>
                <c:formatCode>General</c:formatCode>
                <c:ptCount val="33"/>
                <c:pt idx="0">
                  <c:v>85</c:v>
                </c:pt>
                <c:pt idx="1">
                  <c:v>83</c:v>
                </c:pt>
                <c:pt idx="2">
                  <c:v>86</c:v>
                </c:pt>
                <c:pt idx="3">
                  <c:v>85</c:v>
                </c:pt>
                <c:pt idx="4">
                  <c:v>88</c:v>
                </c:pt>
                <c:pt idx="5">
                  <c:v>85</c:v>
                </c:pt>
                <c:pt idx="6">
                  <c:v>85</c:v>
                </c:pt>
                <c:pt idx="7">
                  <c:v>87</c:v>
                </c:pt>
                <c:pt idx="8">
                  <c:v>81</c:v>
                </c:pt>
                <c:pt idx="9">
                  <c:v>84</c:v>
                </c:pt>
                <c:pt idx="10">
                  <c:v>81</c:v>
                </c:pt>
                <c:pt idx="11">
                  <c:v>83</c:v>
                </c:pt>
                <c:pt idx="12">
                  <c:v>77</c:v>
                </c:pt>
                <c:pt idx="13">
                  <c:v>76</c:v>
                </c:pt>
                <c:pt idx="14">
                  <c:v>76</c:v>
                </c:pt>
                <c:pt idx="15">
                  <c:v>75</c:v>
                </c:pt>
                <c:pt idx="16">
                  <c:v>73</c:v>
                </c:pt>
                <c:pt idx="17">
                  <c:v>74</c:v>
                </c:pt>
                <c:pt idx="18">
                  <c:v>73</c:v>
                </c:pt>
                <c:pt idx="19">
                  <c:v>73</c:v>
                </c:pt>
                <c:pt idx="20">
                  <c:v>74</c:v>
                </c:pt>
                <c:pt idx="21">
                  <c:v>73</c:v>
                </c:pt>
                <c:pt idx="22">
                  <c:v>74</c:v>
                </c:pt>
                <c:pt idx="23">
                  <c:v>75</c:v>
                </c:pt>
                <c:pt idx="24">
                  <c:v>77</c:v>
                </c:pt>
                <c:pt idx="25">
                  <c:v>77</c:v>
                </c:pt>
                <c:pt idx="26">
                  <c:v>75</c:v>
                </c:pt>
                <c:pt idx="27">
                  <c:v>74</c:v>
                </c:pt>
                <c:pt idx="28">
                  <c:v>73</c:v>
                </c:pt>
                <c:pt idx="29">
                  <c:v>72</c:v>
                </c:pt>
                <c:pt idx="30">
                  <c:v>71</c:v>
                </c:pt>
                <c:pt idx="31">
                  <c:v>69</c:v>
                </c:pt>
                <c:pt idx="32">
                  <c:v>69</c:v>
                </c:pt>
              </c:numCache>
            </c:numRef>
          </c:val>
          <c:smooth val="0"/>
        </c:ser>
        <c:ser>
          <c:idx val="11"/>
          <c:order val="7"/>
          <c:tx>
            <c:strRef>
              <c:f>Sheet1!$J$1</c:f>
              <c:strCache>
                <c:ptCount val="1"/>
                <c:pt idx="0">
                  <c:v> San Diego </c:v>
                </c:pt>
              </c:strCache>
            </c:strRef>
          </c:tx>
          <c:spPr>
            <a:ln w="12582">
              <a:solidFill>
                <a:srgbClr val="FFFF99"/>
              </a:solidFill>
              <a:prstDash val="solid"/>
            </a:ln>
          </c:spPr>
          <c:marker>
            <c:symbol val="triangle"/>
            <c:size val="4"/>
            <c:spPr>
              <a:solidFill>
                <a:srgbClr val="FFFF99"/>
              </a:solidFill>
              <a:ln>
                <a:solidFill>
                  <a:srgbClr val="FFFF99"/>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Sheet1!$J$2:$J$34</c:f>
              <c:numCache>
                <c:formatCode>General</c:formatCode>
                <c:ptCount val="33"/>
                <c:pt idx="0">
                  <c:v>94</c:v>
                </c:pt>
                <c:pt idx="1">
                  <c:v>95</c:v>
                </c:pt>
                <c:pt idx="2">
                  <c:v>96</c:v>
                </c:pt>
                <c:pt idx="3">
                  <c:v>96</c:v>
                </c:pt>
                <c:pt idx="4">
                  <c:v>94</c:v>
                </c:pt>
                <c:pt idx="5">
                  <c:v>94</c:v>
                </c:pt>
                <c:pt idx="6">
                  <c:v>92</c:v>
                </c:pt>
                <c:pt idx="7">
                  <c:v>93</c:v>
                </c:pt>
                <c:pt idx="8">
                  <c:v>92</c:v>
                </c:pt>
                <c:pt idx="9">
                  <c:v>91</c:v>
                </c:pt>
                <c:pt idx="10">
                  <c:v>92</c:v>
                </c:pt>
                <c:pt idx="11">
                  <c:v>92</c:v>
                </c:pt>
                <c:pt idx="12">
                  <c:v>93</c:v>
                </c:pt>
                <c:pt idx="13">
                  <c:v>94</c:v>
                </c:pt>
                <c:pt idx="14">
                  <c:v>94</c:v>
                </c:pt>
                <c:pt idx="15">
                  <c:v>95</c:v>
                </c:pt>
                <c:pt idx="16">
                  <c:v>96</c:v>
                </c:pt>
                <c:pt idx="17">
                  <c:v>97</c:v>
                </c:pt>
                <c:pt idx="18">
                  <c:v>97</c:v>
                </c:pt>
                <c:pt idx="19">
                  <c:v>97</c:v>
                </c:pt>
                <c:pt idx="20">
                  <c:v>98</c:v>
                </c:pt>
                <c:pt idx="21">
                  <c:v>96</c:v>
                </c:pt>
                <c:pt idx="22">
                  <c:v>97</c:v>
                </c:pt>
                <c:pt idx="23">
                  <c:v>96</c:v>
                </c:pt>
                <c:pt idx="24">
                  <c:v>97</c:v>
                </c:pt>
                <c:pt idx="25">
                  <c:v>97</c:v>
                </c:pt>
                <c:pt idx="26">
                  <c:v>96</c:v>
                </c:pt>
                <c:pt idx="27">
                  <c:v>97</c:v>
                </c:pt>
                <c:pt idx="28">
                  <c:v>98</c:v>
                </c:pt>
                <c:pt idx="29">
                  <c:v>99</c:v>
                </c:pt>
                <c:pt idx="30">
                  <c:v>100</c:v>
                </c:pt>
                <c:pt idx="31">
                  <c:v>99</c:v>
                </c:pt>
                <c:pt idx="32">
                  <c:v>101</c:v>
                </c:pt>
              </c:numCache>
            </c:numRef>
          </c:val>
          <c:smooth val="0"/>
        </c:ser>
        <c:ser>
          <c:idx val="5"/>
          <c:order val="8"/>
          <c:tx>
            <c:strRef>
              <c:f>Sheet1!$K$1</c:f>
              <c:strCache>
                <c:ptCount val="1"/>
                <c:pt idx="0">
                  <c:v>Upper Sacramento Valley</c:v>
                </c:pt>
              </c:strCache>
            </c:strRef>
          </c:tx>
          <c:spPr>
            <a:ln w="12582">
              <a:solidFill>
                <a:srgbClr val="FF00FF"/>
              </a:solidFill>
              <a:prstDash val="solid"/>
            </a:ln>
          </c:spPr>
          <c:marker>
            <c:symbol val="circle"/>
            <c:size val="4"/>
            <c:spPr>
              <a:solidFill>
                <a:srgbClr val="FF00FF"/>
              </a:solidFill>
              <a:ln>
                <a:solidFill>
                  <a:srgbClr val="FF00FF"/>
                </a:solidFill>
                <a:prstDash val="solid"/>
              </a:ln>
            </c:spPr>
          </c:marker>
          <c:cat>
            <c:numRef>
              <c:f>Sheet1!$A$2:$A$34</c:f>
              <c:numCache>
                <c:formatCode>General</c:formatCode>
                <c:ptCount val="33"/>
                <c:pt idx="0">
                  <c:v>1969</c:v>
                </c:pt>
                <c:pt idx="1">
                  <c:v>1970</c:v>
                </c:pt>
                <c:pt idx="2">
                  <c:v>1971</c:v>
                </c:pt>
                <c:pt idx="3">
                  <c:v>1972</c:v>
                </c:pt>
                <c:pt idx="4">
                  <c:v>1973</c:v>
                </c:pt>
                <c:pt idx="5">
                  <c:v>1974</c:v>
                </c:pt>
                <c:pt idx="6">
                  <c:v>1975</c:v>
                </c:pt>
                <c:pt idx="7">
                  <c:v>1976</c:v>
                </c:pt>
                <c:pt idx="8">
                  <c:v>1977</c:v>
                </c:pt>
                <c:pt idx="9">
                  <c:v>1978</c:v>
                </c:pt>
                <c:pt idx="10">
                  <c:v>1979</c:v>
                </c:pt>
                <c:pt idx="11">
                  <c:v>1980</c:v>
                </c:pt>
                <c:pt idx="12">
                  <c:v>1981</c:v>
                </c:pt>
                <c:pt idx="13">
                  <c:v>1982</c:v>
                </c:pt>
                <c:pt idx="14">
                  <c:v>1983</c:v>
                </c:pt>
                <c:pt idx="15">
                  <c:v>1984</c:v>
                </c:pt>
                <c:pt idx="16">
                  <c:v>1985</c:v>
                </c:pt>
                <c:pt idx="17">
                  <c:v>1986</c:v>
                </c:pt>
                <c:pt idx="18">
                  <c:v>1987</c:v>
                </c:pt>
                <c:pt idx="19">
                  <c:v>1988</c:v>
                </c:pt>
                <c:pt idx="20">
                  <c:v>1989</c:v>
                </c:pt>
                <c:pt idx="21">
                  <c:v>1990</c:v>
                </c:pt>
                <c:pt idx="22">
                  <c:v>1991</c:v>
                </c:pt>
                <c:pt idx="23">
                  <c:v>1992</c:v>
                </c:pt>
                <c:pt idx="24">
                  <c:v>1993</c:v>
                </c:pt>
                <c:pt idx="25">
                  <c:v>1994</c:v>
                </c:pt>
                <c:pt idx="26">
                  <c:v>1995</c:v>
                </c:pt>
                <c:pt idx="27">
                  <c:v>1996</c:v>
                </c:pt>
                <c:pt idx="28">
                  <c:v>1997</c:v>
                </c:pt>
                <c:pt idx="29">
                  <c:v>1998</c:v>
                </c:pt>
                <c:pt idx="30">
                  <c:v>1999</c:v>
                </c:pt>
                <c:pt idx="31">
                  <c:v>2000</c:v>
                </c:pt>
                <c:pt idx="32">
                  <c:v>2001</c:v>
                </c:pt>
              </c:numCache>
            </c:numRef>
          </c:cat>
          <c:val>
            <c:numRef>
              <c:f>Sheet1!$K$2:$K$34</c:f>
              <c:numCache>
                <c:formatCode>General</c:formatCode>
                <c:ptCount val="33"/>
                <c:pt idx="0">
                  <c:v>81</c:v>
                </c:pt>
                <c:pt idx="1">
                  <c:v>81</c:v>
                </c:pt>
                <c:pt idx="2">
                  <c:v>82</c:v>
                </c:pt>
                <c:pt idx="3">
                  <c:v>82</c:v>
                </c:pt>
                <c:pt idx="4">
                  <c:v>86</c:v>
                </c:pt>
                <c:pt idx="5">
                  <c:v>89</c:v>
                </c:pt>
                <c:pt idx="6">
                  <c:v>86</c:v>
                </c:pt>
                <c:pt idx="7">
                  <c:v>80</c:v>
                </c:pt>
                <c:pt idx="8">
                  <c:v>81</c:v>
                </c:pt>
                <c:pt idx="9">
                  <c:v>81</c:v>
                </c:pt>
                <c:pt idx="10">
                  <c:v>80</c:v>
                </c:pt>
                <c:pt idx="11">
                  <c:v>80</c:v>
                </c:pt>
                <c:pt idx="12">
                  <c:v>77</c:v>
                </c:pt>
                <c:pt idx="13">
                  <c:v>74</c:v>
                </c:pt>
                <c:pt idx="14">
                  <c:v>72</c:v>
                </c:pt>
                <c:pt idx="15">
                  <c:v>73</c:v>
                </c:pt>
                <c:pt idx="16">
                  <c:v>73</c:v>
                </c:pt>
                <c:pt idx="17">
                  <c:v>73</c:v>
                </c:pt>
                <c:pt idx="18">
                  <c:v>73</c:v>
                </c:pt>
                <c:pt idx="19">
                  <c:v>73</c:v>
                </c:pt>
                <c:pt idx="20">
                  <c:v>74</c:v>
                </c:pt>
                <c:pt idx="21">
                  <c:v>73</c:v>
                </c:pt>
                <c:pt idx="22">
                  <c:v>74</c:v>
                </c:pt>
                <c:pt idx="23">
                  <c:v>75</c:v>
                </c:pt>
                <c:pt idx="24">
                  <c:v>76</c:v>
                </c:pt>
                <c:pt idx="25">
                  <c:v>76</c:v>
                </c:pt>
                <c:pt idx="26">
                  <c:v>75</c:v>
                </c:pt>
                <c:pt idx="27">
                  <c:v>74</c:v>
                </c:pt>
                <c:pt idx="28">
                  <c:v>74</c:v>
                </c:pt>
                <c:pt idx="29">
                  <c:v>72</c:v>
                </c:pt>
                <c:pt idx="30">
                  <c:v>72</c:v>
                </c:pt>
                <c:pt idx="31">
                  <c:v>69</c:v>
                </c:pt>
                <c:pt idx="32">
                  <c:v>70</c:v>
                </c:pt>
              </c:numCache>
            </c:numRef>
          </c:val>
          <c:smooth val="0"/>
        </c:ser>
        <c:dLbls>
          <c:showLegendKey val="0"/>
          <c:showVal val="0"/>
          <c:showCatName val="0"/>
          <c:showSerName val="0"/>
          <c:showPercent val="0"/>
          <c:showBubbleSize val="0"/>
        </c:dLbls>
        <c:marker val="1"/>
        <c:smooth val="0"/>
        <c:axId val="29000448"/>
        <c:axId val="29002368"/>
      </c:lineChart>
      <c:catAx>
        <c:axId val="29000448"/>
        <c:scaling>
          <c:orientation val="minMax"/>
        </c:scaling>
        <c:delete val="0"/>
        <c:axPos val="b"/>
        <c:numFmt formatCode="General" sourceLinked="1"/>
        <c:majorTickMark val="out"/>
        <c:minorTickMark val="none"/>
        <c:tickLblPos val="nextTo"/>
        <c:spPr>
          <a:ln w="3146">
            <a:solidFill>
              <a:schemeClr val="tx1"/>
            </a:solidFill>
            <a:prstDash val="solid"/>
          </a:ln>
        </c:spPr>
        <c:txPr>
          <a:bodyPr rot="-5400000" vert="horz"/>
          <a:lstStyle/>
          <a:p>
            <a:pPr>
              <a:defRPr sz="1783" b="1" i="0" u="none" strike="noStrike" baseline="0">
                <a:solidFill>
                  <a:schemeClr val="tx1"/>
                </a:solidFill>
                <a:latin typeface="Arial"/>
                <a:ea typeface="Arial"/>
                <a:cs typeface="Arial"/>
              </a:defRPr>
            </a:pPr>
            <a:endParaRPr lang="en-US"/>
          </a:p>
        </c:txPr>
        <c:crossAx val="29002368"/>
        <c:crosses val="autoZero"/>
        <c:auto val="1"/>
        <c:lblAlgn val="ctr"/>
        <c:lblOffset val="100"/>
        <c:tickLblSkip val="3"/>
        <c:tickMarkSkip val="1"/>
        <c:noMultiLvlLbl val="0"/>
      </c:catAx>
      <c:valAx>
        <c:axId val="29002368"/>
        <c:scaling>
          <c:orientation val="minMax"/>
          <c:max val="150"/>
          <c:min val="60"/>
        </c:scaling>
        <c:delete val="0"/>
        <c:axPos val="l"/>
        <c:majorGridlines>
          <c:spPr>
            <a:ln w="12582">
              <a:solidFill>
                <a:schemeClr val="tx1"/>
              </a:solidFill>
              <a:prstDash val="sysDash"/>
            </a:ln>
          </c:spPr>
        </c:majorGridlines>
        <c:numFmt formatCode="General" sourceLinked="1"/>
        <c:majorTickMark val="out"/>
        <c:minorTickMark val="none"/>
        <c:tickLblPos val="nextTo"/>
        <c:spPr>
          <a:ln w="3146">
            <a:solidFill>
              <a:schemeClr val="tx1"/>
            </a:solidFill>
            <a:prstDash val="solid"/>
          </a:ln>
        </c:spPr>
        <c:txPr>
          <a:bodyPr rot="0" vert="horz"/>
          <a:lstStyle/>
          <a:p>
            <a:pPr>
              <a:defRPr sz="1783" b="1" i="0" u="none" strike="noStrike" baseline="0">
                <a:solidFill>
                  <a:schemeClr val="tx1"/>
                </a:solidFill>
                <a:latin typeface="Arial"/>
                <a:ea typeface="Arial"/>
                <a:cs typeface="Arial"/>
              </a:defRPr>
            </a:pPr>
            <a:endParaRPr lang="en-US"/>
          </a:p>
        </c:txPr>
        <c:crossAx val="29000448"/>
        <c:crosses val="autoZero"/>
        <c:crossBetween val="between"/>
      </c:valAx>
      <c:spPr>
        <a:solidFill>
          <a:srgbClr val="FFFFFF"/>
        </a:solidFill>
        <a:ln w="3146">
          <a:solidFill>
            <a:schemeClr val="tx1"/>
          </a:solidFill>
          <a:prstDash val="solid"/>
        </a:ln>
      </c:spPr>
    </c:plotArea>
    <c:legend>
      <c:legendPos val="r"/>
      <c:layout>
        <c:manualLayout>
          <c:xMode val="edge"/>
          <c:yMode val="edge"/>
          <c:x val="0.6697892271662772"/>
          <c:y val="6.4912280701754435E-2"/>
          <c:w val="0.32903981264637"/>
          <c:h val="0.72280701754386056"/>
        </c:manualLayout>
      </c:layout>
      <c:overlay val="0"/>
      <c:spPr>
        <a:noFill/>
        <a:ln w="3146">
          <a:solidFill>
            <a:schemeClr val="tx1"/>
          </a:solidFill>
          <a:prstDash val="solid"/>
        </a:ln>
      </c:spPr>
      <c:txPr>
        <a:bodyPr/>
        <a:lstStyle/>
        <a:p>
          <a:pPr>
            <a:defRPr sz="1640"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783" b="1" i="0" u="none" strike="noStrike" baseline="0">
          <a:solidFill>
            <a:schemeClr val="tx1"/>
          </a:solidFill>
          <a:latin typeface="Arial"/>
          <a:ea typeface="Arial"/>
          <a:cs typeface="Aria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C8DC1C-161D-4DDE-9BC4-143ED5730AF9}" type="datetimeFigureOut">
              <a:rPr lang="en-US" smtClean="0"/>
              <a:pPr/>
              <a:t>1/15/2013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2A788B-C3AB-405A-9F62-BB29A234191B}" type="slidenum">
              <a:rPr lang="en-US" smtClean="0"/>
              <a:pPr/>
              <a:t>‹#›</a:t>
            </a:fld>
            <a:endParaRPr lang="en-US"/>
          </a:p>
        </p:txBody>
      </p:sp>
    </p:spTree>
    <p:extLst>
      <p:ext uri="{BB962C8B-B14F-4D97-AF65-F5344CB8AC3E}">
        <p14:creationId xmlns:p14="http://schemas.microsoft.com/office/powerpoint/2010/main" val="197501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a:t>
            </a:r>
            <a:r>
              <a:rPr lang="en-US" baseline="0" dirty="0" smtClean="0"/>
              <a:t> viewing this PowerPoint.  If you have any questions, please feel free to contact me at kewoodcock@csufresno.edu.</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“Ah Ha” moment</a:t>
            </a:r>
            <a:r>
              <a:rPr lang="en-US" baseline="0" dirty="0" smtClean="0"/>
              <a:t> was when came to understand that when we talked about Youth, we got by far and away the biggest response.  This became our Touchstone.  Each community has its own touchstone.  We used this touchstone to further our outreach efforts.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10</a:t>
            </a:fld>
            <a:endParaRPr lang="en-US"/>
          </a:p>
        </p:txBody>
      </p:sp>
    </p:spTree>
    <p:extLst>
      <p:ext uri="{BB962C8B-B14F-4D97-AF65-F5344CB8AC3E}">
        <p14:creationId xmlns:p14="http://schemas.microsoft.com/office/powerpoint/2010/main" val="2456620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p:spPr>
      </p:sp>
      <p:sp>
        <p:nvSpPr>
          <p:cNvPr id="10137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In Delano, we recognized that we need to focus on what helps build a strong community.  I.E., Community Development is not just the physical aspects of the environment but Developing the Community itself (building</a:t>
            </a:r>
            <a:r>
              <a:rPr lang="en-US" baseline="0" dirty="0" smtClean="0"/>
              <a:t> Social Capital)</a:t>
            </a:r>
            <a:r>
              <a:rPr lang="en-US" dirty="0" smtClean="0"/>
              <a:t>.  Our Community</a:t>
            </a:r>
            <a:r>
              <a:rPr lang="en-US" baseline="0" dirty="0" smtClean="0"/>
              <a:t> Outreach program strived to include at least two of the principles shown above for each outreach activity. I liken it to building the “hat rack” for which to put our program together.</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p:spPr>
      </p:sp>
      <p:sp>
        <p:nvSpPr>
          <p:cNvPr id="14131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 are important</a:t>
            </a:r>
            <a:r>
              <a:rPr lang="en-US" baseline="0" dirty="0" smtClean="0"/>
              <a:t> parts of the DNA of the City. Going back to the slides on Roots and Determinates of Health, we could now start to look at the tools used in planning to see where we could affect policy.</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were the ‘main core’ outreach activities</a:t>
            </a:r>
            <a:r>
              <a:rPr lang="en-US" baseline="0" dirty="0" smtClean="0"/>
              <a:t> we did in Delano.  The events were not necessarily sequential in timing as they often overlapped.</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did a lot of partnering.  Not all of the partners were with us the entire way.  But each made very important contributions.  For instance, U.C. Berkeley helped do a Pedestrian Safety Assessment for selected areas of the City.  Cal Poly worked on developing a Strategic Plan for the update of the General Plan.  In a way, it was like Organized Chaos.  Some of the partners had their own set of goals or agenda that conflicted.  However, we were able to pull it together using a lot of frank and open dialogue.  No Game Playing. </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14</a:t>
            </a:fld>
            <a:endParaRPr lang="en-US"/>
          </a:p>
        </p:txBody>
      </p:sp>
    </p:spTree>
    <p:extLst>
      <p:ext uri="{BB962C8B-B14F-4D97-AF65-F5344CB8AC3E}">
        <p14:creationId xmlns:p14="http://schemas.microsoft.com/office/powerpoint/2010/main" val="82375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Photovoice is an important tool in getting youth involved.</a:t>
            </a:r>
            <a:r>
              <a:rPr lang="en-US" baseline="0" dirty="0" smtClean="0"/>
              <a:t>  In Delano, we had 140 youth participate.  They were asked to photograph examples of what they saw was healthy in Delano and what was not.  We also had them write a narrative about the story they were telling.  These are a few e</a:t>
            </a:r>
            <a:r>
              <a:rPr lang="en-US" dirty="0" smtClean="0"/>
              <a:t>xamples of the 140 posters that were produced.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Close up of a poster.  We had students</a:t>
            </a:r>
            <a:r>
              <a:rPr lang="en-US" baseline="0" dirty="0" smtClean="0"/>
              <a:t> as young as 7 to age 16.</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showing of the posters was at the City’s National Night Out event.  The posters were also shown in the downtown businesses, City Hall, Banks, Community Street </a:t>
            </a:r>
            <a:r>
              <a:rPr lang="en-US" dirty="0" err="1" smtClean="0"/>
              <a:t>Faires</a:t>
            </a:r>
            <a:r>
              <a:rPr lang="en-US" dirty="0" smtClean="0"/>
              <a:t>, and another community gathering.  Selected students presented their posters to the City Council.  The Chamber of Commerce was a very enthusiastic supporter.  Again, the touchstone was youth and giving them a voice.  As a personal note, after the presentation to the City Council, the Mayor said, “Now, Mr. Woodcock, we expect that these issues will be addressed by your Department.”.  I now give monthly reports on progress in implementing or addressing the issues raised.  The students do feel empowered in that they have taken pride in showing others, ‘Hey, that’s my poster!’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TextEdit="1"/>
          </p:cNvSpPr>
          <p:nvPr>
            <p:ph type="sldImg"/>
          </p:nvPr>
        </p:nvSpPr>
        <p:spPr bwMode="auto">
          <a:noFill/>
          <a:ln>
            <a:solidFill>
              <a:srgbClr val="000000"/>
            </a:solidFill>
            <a:miter lim="800000"/>
            <a:headEnd/>
            <a:tailEnd/>
          </a:ln>
        </p:spPr>
      </p:sp>
      <p:sp>
        <p:nvSpPr>
          <p:cNvPr id="20377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The next project was City Walk.  This was coordinated with the High School and Elementary School Districts and various City Departments.  It was planned for about 200 persons.  However, 1,500 turned out (based on Delano Police Department estimates).  The key point we learned was that it was the youth that can be credited for getting their families to participate.  That was our touchstone.  Going back to the demographics of Delano, one-quarter of the population are under 15 in age.  Success in connecting with this age group was instrumental in our planning efforts for future community participation projects.  Moral:  find the touchstone in your community and use it.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of the multitudes!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Selected</a:t>
            </a:r>
            <a:r>
              <a:rPr lang="en-US" baseline="0" dirty="0" smtClean="0"/>
              <a:t> demographics of Delano</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a:t>
            </a:fld>
            <a:endParaRPr lang="en-US"/>
          </a:p>
        </p:txBody>
      </p:sp>
    </p:spTree>
    <p:extLst>
      <p:ext uri="{BB962C8B-B14F-4D97-AF65-F5344CB8AC3E}">
        <p14:creationId xmlns:p14="http://schemas.microsoft.com/office/powerpoint/2010/main" val="2738793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City</a:t>
            </a:r>
            <a:r>
              <a:rPr lang="en-US" baseline="0" dirty="0" smtClean="0"/>
              <a:t> Walk is now an annual event that occurs in April</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 Poly, San Luis Obispo and the City worked on “What do you want in Delano?”  We rented a van and had tables and maps set up</a:t>
            </a:r>
            <a:r>
              <a:rPr lang="en-US" baseline="0" dirty="0" smtClean="0"/>
              <a:t> for shoppers to come over and share their ideas.  The Ranch Market in Delano was very supportive of this outreach.</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one of the tables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worked with the youth of Delano as well at the Plan Van event. It was a very good match-up as the youth that came by also had a lot of questions about college.  They liked being included.</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one</a:t>
            </a:r>
            <a:r>
              <a:rPr lang="en-US" baseline="0" dirty="0" smtClean="0"/>
              <a:t> of </a:t>
            </a:r>
            <a:r>
              <a:rPr lang="en-US" dirty="0" smtClean="0"/>
              <a:t> Street </a:t>
            </a:r>
            <a:r>
              <a:rPr lang="en-US" dirty="0" err="1" smtClean="0"/>
              <a:t>Faires</a:t>
            </a:r>
            <a:r>
              <a:rPr lang="en-US" dirty="0" smtClean="0"/>
              <a:t> we had 12 posters showing different</a:t>
            </a:r>
            <a:r>
              <a:rPr lang="en-US" baseline="0" dirty="0" smtClean="0"/>
              <a:t> planning and development concepts, such as Would you like to see this in Delano?  Each participant was given five index cards.  If they liked that idea, they voted by placing the card in the box that was below the poster.  We had 430 persons participate.</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 ‘voting’.  The big winners: Improve walkability, Improve access to parks, Famer’s Market.  The lowest</a:t>
            </a:r>
            <a:r>
              <a:rPr lang="en-US" baseline="0" dirty="0" smtClean="0"/>
              <a:t> vote: Narrower streets!  They liked the wide streets.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worked with Young Delano, a branch</a:t>
            </a:r>
            <a:r>
              <a:rPr lang="en-US" baseline="0" dirty="0" smtClean="0"/>
              <a:t> of the Delano Chamber of Commerce.  They were asked to complete the sentence, “A healthy Delano is …”  Each team came up with five answers.  Each team then posted one of their responses.  After each team had posted, the whole group looked at the responses and ordered them as to common themes.  This was repeated a total of five times.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the posting and rearranging.  The group felt the responses could be grouped into three main categories: A Healthy Delano is Active, is inclusive, is educated on health issues and choices.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final steps in this day long</a:t>
            </a:r>
            <a:r>
              <a:rPr lang="en-US" baseline="0" dirty="0" smtClean="0"/>
              <a:t> activity was to take the statements of A Healthy Delano is …, and then develop a “road map” on how to get there.  We focused on what are objectives, what are policies, and what are programs.  Each team worked on their objectives and policies and programs. At the end of the day, each team presented their work to the other members of the group.  Then we broke for pizza.</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process I have been</a:t>
            </a:r>
            <a:r>
              <a:rPr lang="en-US" baseline="0" dirty="0" smtClean="0"/>
              <a:t> describing took place over a 3 ½ year period.  The results are shown on this slide. The KABOOM people took notice about two years into the process and contacted us about building a playground.  We immediately said ‘Yes” , and began to organize the community.  This was very exciting as we had over 200 volunteers come out and in one day construct a wonderful playground.  The introductory slide for this PowerPoint shows most of the volunteers.  The Kaiser Permanente Fitness Zone was also a nice bonus to our outreach.  This was the first time that Kaiser had constructed a Fitness Zone north of Los Angeles.  The Chamber took the lead and </a:t>
            </a:r>
            <a:r>
              <a:rPr lang="en-US" baseline="0" dirty="0" err="1" smtClean="0"/>
              <a:t>inticed</a:t>
            </a:r>
            <a:r>
              <a:rPr lang="en-US" baseline="0" dirty="0" smtClean="0"/>
              <a:t> Kaiser to consider Delano.  The City supported the Chamber’s efforts.  Kaiser liked the community involvement and funded the Fitness Zone.</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29</a:t>
            </a:fld>
            <a:endParaRPr lang="en-US"/>
          </a:p>
        </p:txBody>
      </p:sp>
    </p:spTree>
    <p:extLst>
      <p:ext uri="{BB962C8B-B14F-4D97-AF65-F5344CB8AC3E}">
        <p14:creationId xmlns:p14="http://schemas.microsoft.com/office/powerpoint/2010/main" val="3028863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public outreach program </a:t>
            </a:r>
            <a:r>
              <a:rPr lang="en-US" dirty="0" smtClean="0"/>
              <a:t>described in this PowerPoint</a:t>
            </a:r>
            <a:r>
              <a:rPr lang="en-US" baseline="0" dirty="0" smtClean="0"/>
              <a:t> didn’t occur “out of the blue” or was accomplished in a short time.  Rather, we started in the usual manner of holding noticed workshops, etc.  However, our attendance was low and often it was the ‘usual suspects.’ So, we (my staff and I) went back to the drawing board and had some self critique.  This lead us to redesign the outreach program with much more of a focus on Healthy Eating and Active Living.  </a:t>
            </a:r>
            <a:r>
              <a:rPr lang="en-US" dirty="0" smtClean="0"/>
              <a:t>The first steps we took were to try to define what/where</a:t>
            </a:r>
            <a:r>
              <a:rPr lang="en-US" baseline="0" dirty="0" smtClean="0"/>
              <a:t> we wanted to go with our public outreach program.  What do we really want to do? Etc.  The outreach program occurred over close to a four year time period. </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3</a:t>
            </a:fld>
            <a:endParaRPr lang="en-US"/>
          </a:p>
        </p:txBody>
      </p:sp>
    </p:spTree>
    <p:extLst>
      <p:ext uri="{BB962C8B-B14F-4D97-AF65-F5344CB8AC3E}">
        <p14:creationId xmlns:p14="http://schemas.microsoft.com/office/powerpoint/2010/main" val="2192775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a:t>
            </a:r>
            <a:r>
              <a:rPr lang="en-US" baseline="0" dirty="0" smtClean="0"/>
              <a:t> concluding thoughts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learned a lot about working with CBO’s and other Non-profits.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31</a:t>
            </a:fld>
            <a:endParaRPr lang="en-US"/>
          </a:p>
        </p:txBody>
      </p:sp>
    </p:spTree>
    <p:extLst>
      <p:ext uri="{BB962C8B-B14F-4D97-AF65-F5344CB8AC3E}">
        <p14:creationId xmlns:p14="http://schemas.microsoft.com/office/powerpoint/2010/main" val="2099086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now where do we go with this ‘stuff’?  Engaging the elected</a:t>
            </a:r>
            <a:r>
              <a:rPr lang="en-US" baseline="0" dirty="0" smtClean="0"/>
              <a:t> officials and staff is important.  Finding supporters and local “Champions” is critical for the work to be sustaining. We found, again, people who worked with youth were often those that took up the reins.</a:t>
            </a:r>
            <a:endParaRPr lang="en-US" dirty="0"/>
          </a:p>
        </p:txBody>
      </p:sp>
      <p:sp>
        <p:nvSpPr>
          <p:cNvPr id="4" name="Slide Number Placeholder 3"/>
          <p:cNvSpPr>
            <a:spLocks noGrp="1"/>
          </p:cNvSpPr>
          <p:nvPr>
            <p:ph type="sldNum" sz="quarter" idx="10"/>
          </p:nvPr>
        </p:nvSpPr>
        <p:spPr/>
        <p:txBody>
          <a:bodyPr/>
          <a:lstStyle/>
          <a:p>
            <a:fld id="{9B2A788B-C3AB-405A-9F62-BB29A234191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Putting the Health Lens on,</a:t>
            </a:r>
            <a:r>
              <a:rPr lang="en-US" baseline="0" dirty="0" smtClean="0"/>
              <a:t> </a:t>
            </a:r>
            <a:r>
              <a:rPr lang="en-US" dirty="0" smtClean="0"/>
              <a:t>it can be seen that health is part of all the present discussions regarding the community.  So, don’t be discouraged!</a:t>
            </a:r>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AD9DA3-B217-49E2-8848-8C434C5B08EF}"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Partnerships are vital to getting the work done.</a:t>
            </a:r>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713213-ABAB-47D0-BB19-0FBB0B356969}"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key objective to this</a:t>
            </a:r>
            <a:r>
              <a:rPr lang="en-US" baseline="0" dirty="0" smtClean="0"/>
              <a:t> </a:t>
            </a:r>
            <a:r>
              <a:rPr lang="en-US" dirty="0" smtClean="0"/>
              <a:t>presentation is: </a:t>
            </a:r>
            <a:r>
              <a:rPr lang="en-US" b="1" dirty="0" smtClean="0">
                <a:solidFill>
                  <a:srgbClr val="FF0000"/>
                </a:solidFill>
              </a:rPr>
              <a:t>Light Your Passion</a:t>
            </a:r>
            <a:r>
              <a:rPr lang="en-US" dirty="0" smtClean="0"/>
              <a:t>.  We can build great bridges when we work together to address health issues and the built environment.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Yes, Thank You!</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contact information.</a:t>
            </a:r>
            <a:r>
              <a:rPr lang="en-US" baseline="0" dirty="0" smtClean="0"/>
              <a:t>  Hope you have enjoyed this presentation.  </a:t>
            </a:r>
            <a:r>
              <a:rPr lang="en-US" baseline="0" smtClean="0"/>
              <a:t>Keith</a:t>
            </a:r>
            <a:endParaRPr lang="en-US"/>
          </a:p>
        </p:txBody>
      </p:sp>
      <p:sp>
        <p:nvSpPr>
          <p:cNvPr id="4" name="Slide Number Placeholder 3"/>
          <p:cNvSpPr>
            <a:spLocks noGrp="1"/>
          </p:cNvSpPr>
          <p:nvPr>
            <p:ph type="sldNum" sz="quarter" idx="10"/>
          </p:nvPr>
        </p:nvSpPr>
        <p:spPr/>
        <p:txBody>
          <a:bodyPr/>
          <a:lstStyle/>
          <a:p>
            <a:fld id="{9B2A788B-C3AB-405A-9F62-BB29A234191B}"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0591BA-1264-4F0E-9821-352D6AB0210A}" type="slidenum">
              <a:rPr lang="en-US" smtClean="0"/>
              <a:pPr fontAlgn="base">
                <a:spcBef>
                  <a:spcPct val="0"/>
                </a:spcBef>
                <a:spcAft>
                  <a:spcPct val="0"/>
                </a:spcAft>
                <a:defRPr/>
              </a:pPr>
              <a:t>4</a:t>
            </a:fld>
            <a:endParaRPr lang="en-US"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First,</a:t>
            </a:r>
            <a:r>
              <a:rPr lang="en-US" baseline="0" dirty="0" smtClean="0"/>
              <a:t> why did Delano start down the path of including health and inclusive communities in its General Plan? </a:t>
            </a:r>
            <a:r>
              <a:rPr lang="en-US" dirty="0" smtClean="0"/>
              <a:t>This slide shows that the Southern San Joaquin Valley has lost ground over the years in comparison to other regions of the state.  As we discuss Health Issues, we will see that these Social Economic factors drive a lot of the discussion</a:t>
            </a:r>
            <a:r>
              <a:rPr lang="en-US" baseline="0" dirty="0" smtClean="0"/>
              <a:t> about health and social justice/equity.</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noFill/>
          <a:ln>
            <a:solidFill>
              <a:srgbClr val="000000"/>
            </a:solidFill>
            <a:miter lim="800000"/>
            <a:headEnd/>
            <a:tailEnd/>
          </a:ln>
        </p:spPr>
      </p:sp>
      <p:sp>
        <p:nvSpPr>
          <p:cNvPr id="614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one define a ‘Healthy Delano’?  Let’s explore what goes into health on an individual level and try to bring that up to a community-wide discussion.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TextEdit="1"/>
          </p:cNvSpPr>
          <p:nvPr>
            <p:ph type="sldImg"/>
          </p:nvPr>
        </p:nvSpPr>
        <p:spPr bwMode="auto">
          <a:noFill/>
          <a:ln>
            <a:solidFill>
              <a:srgbClr val="000000"/>
            </a:solidFill>
            <a:miter lim="800000"/>
            <a:headEnd/>
            <a:tailEnd/>
          </a:ln>
        </p:spPr>
      </p:sp>
      <p:sp>
        <p:nvSpPr>
          <p:cNvPr id="21709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Here, we started looking at aspects of Health.  How is Health measured and what are the roots to health.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p:spPr>
      </p:sp>
      <p:sp>
        <p:nvSpPr>
          <p:cNvPr id="645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Turning to Health Determinates, what are the roots of health?  In Delano we formed a ‘Health Discussion Group’. As a group, we placed a relative weight on what health determinates are influenced by the City’s Built Environment.  The stronger the perceived relationship, the larger the check mark.  This helped us later on to organize the objectives</a:t>
            </a:r>
            <a:r>
              <a:rPr lang="en-US" baseline="0" dirty="0" smtClean="0"/>
              <a:t> and policies.</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we look into the relationship between land uses and health, the question we explored in this slide was, “Which indicators are influenced by the built environment?”  The greater the relationship, the larger the check mark.  This is not scientifically based but more of an intuitive level.  You will notice that at first, our discussion group did not believe that there was a strong relationship between the built environment and tobacco use or substance abuse.  Later on, it did come up as we looked at advertising for these products, discussion began that perhaps we could control the location of advertising with respect to schools and parks.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we have moved through the discussions on health, going back to the health indicators and determinates, we developed a simple model for use in our public education outreach.  This helped the public conceptualize</a:t>
            </a:r>
            <a:r>
              <a:rPr lang="en-US" baseline="0" dirty="0" smtClean="0"/>
              <a:t> the relationships.</a:t>
            </a:r>
            <a:endParaRPr lang="en-US"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002B97-7961-4127-A1A0-3A600E8915DD}"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FE485D-9AA0-4776-AA5F-D9A3511621DD}"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E485D-9AA0-4776-AA5F-D9A3511621DD}"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E485D-9AA0-4776-AA5F-D9A3511621DD}"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FE485D-9AA0-4776-AA5F-D9A3511621DD}"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FE485D-9AA0-4776-AA5F-D9A3511621DD}"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FE485D-9AA0-4776-AA5F-D9A3511621DD}" type="datetimeFigureOut">
              <a:rPr lang="en-US" smtClean="0"/>
              <a:pPr/>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FE485D-9AA0-4776-AA5F-D9A3511621DD}" type="datetimeFigureOut">
              <a:rPr lang="en-US" smtClean="0"/>
              <a:pPr/>
              <a:t>1/15/2013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FE485D-9AA0-4776-AA5F-D9A3511621DD}" type="datetimeFigureOut">
              <a:rPr lang="en-US" smtClean="0"/>
              <a:pPr/>
              <a:t>1/15/2013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E485D-9AA0-4776-AA5F-D9A3511621DD}" type="datetimeFigureOut">
              <a:rPr lang="en-US" smtClean="0"/>
              <a:pPr/>
              <a:t>1/15/2013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E485D-9AA0-4776-AA5F-D9A3511621DD}" type="datetimeFigureOut">
              <a:rPr lang="en-US" smtClean="0"/>
              <a:pPr/>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E485D-9AA0-4776-AA5F-D9A3511621DD}" type="datetimeFigureOut">
              <a:rPr lang="en-US" smtClean="0"/>
              <a:pPr/>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F48F0-B6C7-403B-B225-107279C519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66">
            <a:alpha val="5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E485D-9AA0-4776-AA5F-D9A3511621DD}" type="datetimeFigureOut">
              <a:rPr lang="en-US" smtClean="0"/>
              <a:pPr/>
              <a:t>1/15/2013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F48F0-B6C7-403B-B225-107279C519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kewoodcock@csufresno.edu"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gi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8915400" cy="2838450"/>
          </a:xfrm>
        </p:spPr>
        <p:txBody>
          <a:bodyPr>
            <a:normAutofit/>
          </a:bodyPr>
          <a:lstStyle/>
          <a:p>
            <a:r>
              <a:rPr lang="en-US" b="1" dirty="0" smtClean="0"/>
              <a:t>Achieving Broad Public Engagement for</a:t>
            </a:r>
            <a:br>
              <a:rPr lang="en-US" b="1" dirty="0" smtClean="0"/>
            </a:br>
            <a:r>
              <a:rPr lang="en-US" b="1" dirty="0" smtClean="0"/>
              <a:t>Healthy and Inclusive Communities</a:t>
            </a:r>
            <a:endParaRPr lang="en-US" b="1" dirty="0"/>
          </a:p>
        </p:txBody>
      </p:sp>
      <p:sp>
        <p:nvSpPr>
          <p:cNvPr id="3" name="Subtitle 2"/>
          <p:cNvSpPr>
            <a:spLocks noGrp="1"/>
          </p:cNvSpPr>
          <p:nvPr>
            <p:ph type="subTitle" idx="1"/>
          </p:nvPr>
        </p:nvSpPr>
        <p:spPr>
          <a:xfrm>
            <a:off x="0" y="3657600"/>
            <a:ext cx="4343400" cy="1752600"/>
          </a:xfrm>
        </p:spPr>
        <p:txBody>
          <a:bodyPr>
            <a:normAutofit fontScale="70000" lnSpcReduction="20000"/>
          </a:bodyPr>
          <a:lstStyle/>
          <a:p>
            <a:r>
              <a:rPr lang="en-US" sz="2000" b="1" dirty="0" smtClean="0">
                <a:solidFill>
                  <a:srgbClr val="00B050"/>
                </a:solidFill>
              </a:rPr>
              <a:t>Keith Woodcock</a:t>
            </a:r>
          </a:p>
          <a:p>
            <a:r>
              <a:rPr lang="en-US" sz="2000" b="1" cap="small" dirty="0" smtClean="0">
                <a:solidFill>
                  <a:srgbClr val="00B050"/>
                </a:solidFill>
                <a:latin typeface="Century Schoolbook" pitchFamily="18" charset="0"/>
              </a:rPr>
              <a:t>Community and Regional Planning Center California State University Fresno</a:t>
            </a:r>
          </a:p>
          <a:p>
            <a:endParaRPr lang="en-US" sz="2000" b="1" cap="small" dirty="0">
              <a:solidFill>
                <a:srgbClr val="00B050"/>
              </a:solidFill>
              <a:latin typeface="Century Schoolbook" pitchFamily="18" charset="0"/>
            </a:endParaRPr>
          </a:p>
          <a:p>
            <a:r>
              <a:rPr lang="en-US" sz="2000" b="1" cap="small" dirty="0" smtClean="0">
                <a:solidFill>
                  <a:srgbClr val="00B050"/>
                </a:solidFill>
                <a:latin typeface="Century Schoolbook" pitchFamily="18" charset="0"/>
              </a:rPr>
              <a:t>Webinar for the</a:t>
            </a:r>
          </a:p>
          <a:p>
            <a:r>
              <a:rPr lang="en-US" sz="2000" b="1" cap="small" dirty="0" smtClean="0">
                <a:solidFill>
                  <a:srgbClr val="00B050"/>
                </a:solidFill>
                <a:latin typeface="Century Schoolbook" pitchFamily="18" charset="0"/>
              </a:rPr>
              <a:t>Institute of Local Government</a:t>
            </a:r>
          </a:p>
          <a:p>
            <a:r>
              <a:rPr lang="en-US" sz="2000" b="1" dirty="0" smtClean="0">
                <a:solidFill>
                  <a:srgbClr val="00B050"/>
                </a:solidFill>
              </a:rPr>
              <a:t>January 15, 2013</a:t>
            </a:r>
            <a:endParaRPr lang="en-US" sz="2000" b="1" dirty="0">
              <a:solidFill>
                <a:srgbClr val="00B050"/>
              </a:solidFill>
            </a:endParaRPr>
          </a:p>
        </p:txBody>
      </p:sp>
      <p:pic>
        <p:nvPicPr>
          <p:cNvPr id="5" name="Picture 4" descr="Delano Kaboom.jpg"/>
          <p:cNvPicPr>
            <a:picLocks noChangeAspect="1"/>
          </p:cNvPicPr>
          <p:nvPr/>
        </p:nvPicPr>
        <p:blipFill>
          <a:blip r:embed="rId3" cstate="print"/>
          <a:stretch>
            <a:fillRect/>
          </a:stretch>
        </p:blipFill>
        <p:spPr>
          <a:xfrm>
            <a:off x="4267200" y="2514600"/>
            <a:ext cx="4876800" cy="3657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bbles__66623.jpg"/>
          <p:cNvPicPr>
            <a:picLocks noGrp="1" noChangeAspect="1"/>
          </p:cNvPicPr>
          <p:nvPr>
            <p:ph idx="1"/>
          </p:nvPr>
        </p:nvPicPr>
        <p:blipFill>
          <a:blip r:embed="rId3" cstate="print"/>
          <a:stretch>
            <a:fillRect/>
          </a:stretch>
        </p:blipFill>
        <p:spPr>
          <a:xfrm>
            <a:off x="2133600" y="2286000"/>
            <a:ext cx="4572000" cy="3230880"/>
          </a:xfrm>
        </p:spPr>
      </p:pic>
      <p:sp>
        <p:nvSpPr>
          <p:cNvPr id="5" name="Text Box 4"/>
          <p:cNvSpPr txBox="1">
            <a:spLocks noGrp="1" noChangeArrowheads="1"/>
          </p:cNvSpPr>
          <p:nvPr>
            <p:ph type="title"/>
          </p:nvPr>
        </p:nvSpPr>
        <p:spPr bwMode="auto">
          <a:xfrm>
            <a:off x="304800" y="457200"/>
            <a:ext cx="7162800" cy="707886"/>
          </a:xfrm>
          <a:prstGeom prst="rect">
            <a:avLst/>
          </a:prstGeom>
          <a:solidFill>
            <a:schemeClr val="tx2"/>
          </a:solidFill>
          <a:ln w="9525" algn="ctr">
            <a:noFill/>
            <a:miter lim="800000"/>
            <a:headEnd/>
            <a:tailEnd/>
          </a:ln>
        </p:spPr>
        <p:txBody>
          <a:bodyPr wrap="square">
            <a:spAutoFit/>
          </a:bodyPr>
          <a:lstStyle/>
          <a:p>
            <a:r>
              <a:rPr lang="en-US" sz="4000" dirty="0" smtClean="0">
                <a:solidFill>
                  <a:schemeClr val="bg1"/>
                </a:solidFill>
                <a:latin typeface="Calibri" pitchFamily="34" charset="0"/>
              </a:rPr>
              <a:t>Finding Your “Touchstone”</a:t>
            </a:r>
            <a:endParaRPr lang="en-US" sz="40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bwMode="auto">
          <a:xfrm>
            <a:off x="381000" y="2133600"/>
            <a:ext cx="7543800" cy="2514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1) membership </a:t>
            </a:r>
          </a:p>
          <a:p>
            <a:pPr eaLnBrk="1" hangingPunct="1"/>
            <a:r>
              <a:rPr lang="en-US" smtClean="0"/>
              <a:t>2) influence</a:t>
            </a:r>
          </a:p>
          <a:p>
            <a:pPr eaLnBrk="1" hangingPunct="1"/>
            <a:r>
              <a:rPr lang="en-US" smtClean="0"/>
              <a:t>3) integration and fulfillment of needs</a:t>
            </a:r>
          </a:p>
          <a:p>
            <a:pPr eaLnBrk="1" hangingPunct="1"/>
            <a:r>
              <a:rPr lang="en-US" smtClean="0"/>
              <a:t>4) shared emotional connection</a:t>
            </a:r>
          </a:p>
        </p:txBody>
      </p:sp>
      <p:sp>
        <p:nvSpPr>
          <p:cNvPr id="25603" name="Text Box 4"/>
          <p:cNvSpPr txBox="1">
            <a:spLocks noChangeArrowheads="1"/>
          </p:cNvSpPr>
          <p:nvPr/>
        </p:nvSpPr>
        <p:spPr bwMode="auto">
          <a:xfrm>
            <a:off x="381000" y="228600"/>
            <a:ext cx="8458200" cy="1323975"/>
          </a:xfrm>
          <a:prstGeom prst="rect">
            <a:avLst/>
          </a:prstGeom>
          <a:solidFill>
            <a:schemeClr val="tx2"/>
          </a:solidFill>
          <a:ln w="9525" algn="ctr">
            <a:noFill/>
            <a:miter lim="800000"/>
            <a:headEnd/>
            <a:tailEnd/>
          </a:ln>
        </p:spPr>
        <p:txBody>
          <a:bodyPr>
            <a:spAutoFit/>
          </a:bodyPr>
          <a:lstStyle/>
          <a:p>
            <a:pPr algn="ctr"/>
            <a:r>
              <a:rPr lang="en-US" sz="4000" dirty="0">
                <a:solidFill>
                  <a:schemeClr val="bg1"/>
                </a:solidFill>
              </a:rPr>
              <a:t>A Health Community Focuses on “Community”</a:t>
            </a:r>
          </a:p>
        </p:txBody>
      </p:sp>
      <p:sp>
        <p:nvSpPr>
          <p:cNvPr id="25604" name="Rectangle 5"/>
          <p:cNvSpPr>
            <a:spLocks noChangeArrowheads="1"/>
          </p:cNvSpPr>
          <p:nvPr/>
        </p:nvSpPr>
        <p:spPr bwMode="auto">
          <a:xfrm>
            <a:off x="2895600" y="4648200"/>
            <a:ext cx="6084871" cy="830997"/>
          </a:xfrm>
          <a:prstGeom prst="rect">
            <a:avLst/>
          </a:prstGeom>
          <a:noFill/>
          <a:ln w="9525" algn="ctr">
            <a:noFill/>
            <a:miter lim="800000"/>
            <a:headEnd/>
            <a:tailEnd/>
          </a:ln>
        </p:spPr>
        <p:txBody>
          <a:bodyPr wrap="none" anchor="ctr">
            <a:spAutoFit/>
          </a:bodyPr>
          <a:lstStyle/>
          <a:p>
            <a:r>
              <a:rPr lang="en-US" sz="2400" dirty="0"/>
              <a:t>McMillan and Chavis </a:t>
            </a:r>
            <a:r>
              <a:rPr lang="en-US" sz="2400" dirty="0" smtClean="0"/>
              <a:t>1986</a:t>
            </a:r>
          </a:p>
          <a:p>
            <a:r>
              <a:rPr lang="en-US" sz="2400" dirty="0" smtClean="0"/>
              <a:t>“Theory of Psychological Sense of Community”</a:t>
            </a:r>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nvSpPr>
        <p:spPr bwMode="auto">
          <a:xfrm>
            <a:off x="304800" y="990600"/>
            <a:ext cx="4343400" cy="5013680"/>
          </a:xfrm>
          <a:prstGeom prst="rect">
            <a:avLst/>
          </a:prstGeom>
          <a:noFill/>
          <a:ln w="9525">
            <a:noFill/>
            <a:miter lim="800000"/>
            <a:headEnd/>
            <a:tailEnd/>
          </a:ln>
        </p:spPr>
        <p:txBody>
          <a:bodyPr wrap="square">
            <a:spAutoFit/>
          </a:bodyPr>
          <a:lstStyle/>
          <a:p>
            <a:pPr>
              <a:lnSpc>
                <a:spcPct val="55000"/>
              </a:lnSpc>
            </a:pPr>
            <a:endParaRPr lang="en-US" i="1" dirty="0"/>
          </a:p>
          <a:p>
            <a:pPr>
              <a:lnSpc>
                <a:spcPct val="55000"/>
              </a:lnSpc>
            </a:pPr>
            <a:r>
              <a:rPr lang="en-US" i="1" dirty="0"/>
              <a:t>Starring the usual suspects:</a:t>
            </a:r>
          </a:p>
          <a:p>
            <a:pPr>
              <a:lnSpc>
                <a:spcPct val="150000"/>
              </a:lnSpc>
            </a:pPr>
            <a:r>
              <a:rPr lang="en-US" sz="4000" dirty="0"/>
              <a:t>The General Plan</a:t>
            </a:r>
          </a:p>
          <a:p>
            <a:pPr>
              <a:lnSpc>
                <a:spcPct val="150000"/>
              </a:lnSpc>
            </a:pPr>
            <a:r>
              <a:rPr lang="en-US" sz="3200" dirty="0"/>
              <a:t>And The</a:t>
            </a:r>
            <a:endParaRPr lang="en-US" sz="3200" u="sng" dirty="0"/>
          </a:p>
          <a:p>
            <a:pPr>
              <a:lnSpc>
                <a:spcPct val="150000"/>
              </a:lnSpc>
            </a:pPr>
            <a:r>
              <a:rPr lang="en-US" sz="3200" u="sng" dirty="0"/>
              <a:t>The Tools of Planning</a:t>
            </a:r>
            <a:endParaRPr lang="en-US" sz="3200" dirty="0"/>
          </a:p>
          <a:p>
            <a:pPr>
              <a:lnSpc>
                <a:spcPct val="150000"/>
              </a:lnSpc>
            </a:pPr>
            <a:r>
              <a:rPr lang="en-US" sz="3200" dirty="0"/>
              <a:t>Zoning and Subdivision Ordinances</a:t>
            </a:r>
          </a:p>
          <a:p>
            <a:pPr>
              <a:lnSpc>
                <a:spcPct val="150000"/>
              </a:lnSpc>
            </a:pPr>
            <a:r>
              <a:rPr lang="en-US" sz="3200" dirty="0"/>
              <a:t>Design Standards</a:t>
            </a:r>
          </a:p>
        </p:txBody>
      </p:sp>
      <p:sp>
        <p:nvSpPr>
          <p:cNvPr id="71683" name="Text Box 9"/>
          <p:cNvSpPr txBox="1">
            <a:spLocks noChangeArrowheads="1"/>
          </p:cNvSpPr>
          <p:nvPr/>
        </p:nvSpPr>
        <p:spPr bwMode="auto">
          <a:xfrm>
            <a:off x="457200" y="228600"/>
            <a:ext cx="6553200" cy="708025"/>
          </a:xfrm>
          <a:prstGeom prst="rect">
            <a:avLst/>
          </a:prstGeom>
          <a:solidFill>
            <a:schemeClr val="accent1">
              <a:lumMod val="75000"/>
            </a:schemeClr>
          </a:solidFill>
          <a:ln w="9525">
            <a:noFill/>
            <a:miter lim="800000"/>
            <a:headEnd/>
            <a:tailEnd/>
          </a:ln>
        </p:spPr>
        <p:txBody>
          <a:bodyPr>
            <a:spAutoFit/>
          </a:bodyPr>
          <a:lstStyle/>
          <a:p>
            <a:r>
              <a:rPr lang="en-US" sz="4000" dirty="0">
                <a:solidFill>
                  <a:schemeClr val="bg1"/>
                </a:solidFill>
              </a:rPr>
              <a:t>That “thing” called Planning</a:t>
            </a:r>
          </a:p>
        </p:txBody>
      </p:sp>
      <p:pic>
        <p:nvPicPr>
          <p:cNvPr id="71684" name="Picture 84" descr="tools2"/>
          <p:cNvPicPr>
            <a:picLocks noChangeAspect="1" noChangeArrowheads="1"/>
          </p:cNvPicPr>
          <p:nvPr/>
        </p:nvPicPr>
        <p:blipFill>
          <a:blip r:embed="rId3" cstate="print"/>
          <a:srcRect/>
          <a:stretch>
            <a:fillRect/>
          </a:stretch>
        </p:blipFill>
        <p:spPr bwMode="auto">
          <a:xfrm>
            <a:off x="4724400" y="1752600"/>
            <a:ext cx="4419600" cy="435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Photovoice</a:t>
            </a:r>
            <a:endParaRPr lang="en-US" dirty="0"/>
          </a:p>
          <a:p>
            <a:r>
              <a:rPr lang="en-US" dirty="0" smtClean="0"/>
              <a:t>City Walk</a:t>
            </a:r>
            <a:endParaRPr lang="en-US" dirty="0"/>
          </a:p>
          <a:p>
            <a:r>
              <a:rPr lang="en-US" dirty="0" smtClean="0"/>
              <a:t>Cal Poly, San Luis Obispo</a:t>
            </a:r>
            <a:endParaRPr lang="en-US" dirty="0"/>
          </a:p>
          <a:p>
            <a:r>
              <a:rPr lang="en-US" dirty="0" smtClean="0"/>
              <a:t>Street </a:t>
            </a:r>
            <a:r>
              <a:rPr lang="en-US" dirty="0" err="1" smtClean="0"/>
              <a:t>Faires</a:t>
            </a:r>
            <a:endParaRPr lang="en-US" dirty="0" smtClean="0"/>
          </a:p>
          <a:p>
            <a:r>
              <a:rPr lang="en-US" dirty="0" smtClean="0"/>
              <a:t>Young Delano Chamber of Commerce</a:t>
            </a:r>
          </a:p>
          <a:p>
            <a:r>
              <a:rPr lang="en-US" dirty="0" smtClean="0"/>
              <a:t>Southwest Delano Revitalization Plan</a:t>
            </a:r>
          </a:p>
          <a:p>
            <a:endParaRPr lang="en-US" dirty="0"/>
          </a:p>
          <a:p>
            <a:endParaRPr lang="en-US" dirty="0"/>
          </a:p>
        </p:txBody>
      </p:sp>
      <p:sp>
        <p:nvSpPr>
          <p:cNvPr id="4" name="Text Box 3"/>
          <p:cNvSpPr txBox="1">
            <a:spLocks noChangeArrowheads="1"/>
          </p:cNvSpPr>
          <p:nvPr/>
        </p:nvSpPr>
        <p:spPr bwMode="auto">
          <a:xfrm>
            <a:off x="457200" y="304800"/>
            <a:ext cx="6705600" cy="707886"/>
          </a:xfrm>
          <a:prstGeom prst="rect">
            <a:avLst/>
          </a:prstGeom>
          <a:solidFill>
            <a:schemeClr val="tx2"/>
          </a:solidFill>
          <a:ln w="9525" algn="ctr">
            <a:noFill/>
            <a:miter lim="800000"/>
            <a:headEnd/>
            <a:tailEnd/>
          </a:ln>
        </p:spPr>
        <p:txBody>
          <a:bodyPr>
            <a:spAutoFit/>
          </a:bodyPr>
          <a:lstStyle/>
          <a:p>
            <a:r>
              <a:rPr lang="en-US" sz="4000" dirty="0" smtClean="0">
                <a:solidFill>
                  <a:schemeClr val="bg1"/>
                </a:solidFill>
                <a:latin typeface="Calibri" pitchFamily="34" charset="0"/>
              </a:rPr>
              <a:t>Community Outreach</a:t>
            </a:r>
            <a:endParaRPr lang="en-US" sz="4000" dirty="0">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0"/>
            <a:ext cx="8229600" cy="4953000"/>
          </a:xfrm>
        </p:spPr>
        <p:txBody>
          <a:bodyPr>
            <a:normAutofit fontScale="85000" lnSpcReduction="20000"/>
          </a:bodyPr>
          <a:lstStyle/>
          <a:p>
            <a:r>
              <a:rPr lang="en-US" dirty="0" smtClean="0"/>
              <a:t>Central California Regional Obesity Prevention Program (CCROPP)</a:t>
            </a:r>
          </a:p>
          <a:p>
            <a:r>
              <a:rPr lang="en-US" dirty="0" smtClean="0"/>
              <a:t>Kern County Public Health Department</a:t>
            </a:r>
          </a:p>
          <a:p>
            <a:r>
              <a:rPr lang="en-US" dirty="0" smtClean="0"/>
              <a:t>Get Moving Kern</a:t>
            </a:r>
          </a:p>
          <a:p>
            <a:r>
              <a:rPr lang="en-US" dirty="0" smtClean="0"/>
              <a:t>Local Government Commission</a:t>
            </a:r>
          </a:p>
          <a:p>
            <a:r>
              <a:rPr lang="en-US" dirty="0" smtClean="0"/>
              <a:t>U.C. Berkeley – Institute of Transportation Studies</a:t>
            </a:r>
          </a:p>
          <a:p>
            <a:r>
              <a:rPr lang="en-US" dirty="0" smtClean="0"/>
              <a:t>Cal Poly SLO – City and Regional Planning Dept.</a:t>
            </a:r>
          </a:p>
          <a:p>
            <a:r>
              <a:rPr lang="en-US" dirty="0" smtClean="0"/>
              <a:t>Delano Chamber of Commerce</a:t>
            </a:r>
          </a:p>
          <a:p>
            <a:r>
              <a:rPr lang="en-US" dirty="0" smtClean="0"/>
              <a:t>Delano Unified School District</a:t>
            </a:r>
          </a:p>
          <a:p>
            <a:r>
              <a:rPr lang="en-US" dirty="0" smtClean="0"/>
              <a:t>Center on Race Poverty and the Environment</a:t>
            </a:r>
          </a:p>
          <a:p>
            <a:r>
              <a:rPr lang="en-US" dirty="0" smtClean="0"/>
              <a:t>Public Health, Law and Policy</a:t>
            </a:r>
          </a:p>
          <a:p>
            <a:r>
              <a:rPr lang="en-US" dirty="0" smtClean="0"/>
              <a:t>Institute for Local Government</a:t>
            </a:r>
          </a:p>
          <a:p>
            <a:endParaRPr lang="en-US" dirty="0"/>
          </a:p>
        </p:txBody>
      </p:sp>
      <p:sp>
        <p:nvSpPr>
          <p:cNvPr id="4" name="Text Box 3"/>
          <p:cNvSpPr txBox="1">
            <a:spLocks noGrp="1" noChangeArrowheads="1"/>
          </p:cNvSpPr>
          <p:nvPr>
            <p:ph type="title"/>
          </p:nvPr>
        </p:nvSpPr>
        <p:spPr bwMode="auto">
          <a:xfrm>
            <a:off x="457200" y="316776"/>
            <a:ext cx="5029200" cy="707886"/>
          </a:xfrm>
          <a:prstGeom prst="rect">
            <a:avLst/>
          </a:prstGeom>
          <a:solidFill>
            <a:schemeClr val="tx2"/>
          </a:solidFill>
          <a:ln w="9525" algn="ctr">
            <a:noFill/>
            <a:miter lim="800000"/>
            <a:headEnd/>
            <a:tailEnd/>
          </a:ln>
        </p:spPr>
        <p:txBody>
          <a:bodyPr wrap="square">
            <a:spAutoFit/>
          </a:bodyPr>
          <a:lstStyle/>
          <a:p>
            <a:r>
              <a:rPr lang="en-US" sz="4000" dirty="0" smtClean="0">
                <a:solidFill>
                  <a:schemeClr val="bg1"/>
                </a:solidFill>
                <a:latin typeface="Calibri" pitchFamily="34" charset="0"/>
              </a:rPr>
              <a:t>Community Partners</a:t>
            </a:r>
            <a:endParaRPr lang="en-US" sz="4000" dirty="0">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icture 21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304800" y="228600"/>
            <a:ext cx="3429000" cy="461665"/>
          </a:xfrm>
          <a:prstGeom prst="rect">
            <a:avLst/>
          </a:prstGeom>
          <a:noFill/>
        </p:spPr>
        <p:txBody>
          <a:bodyPr wrap="square" rtlCol="0">
            <a:spAutoFit/>
          </a:bodyPr>
          <a:lstStyle/>
          <a:p>
            <a:r>
              <a:rPr lang="en-US" sz="2400" dirty="0" smtClean="0"/>
              <a:t>Photovoice Project</a:t>
            </a:r>
            <a:endParaRPr lang="en-US" sz="2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 Voice2.jpg"/>
          <p:cNvPicPr>
            <a:picLocks noGrp="1" noChangeAspect="1"/>
          </p:cNvPicPr>
          <p:nvPr>
            <p:ph idx="1"/>
          </p:nvPr>
        </p:nvPicPr>
        <p:blipFill>
          <a:blip r:embed="rId3" cstate="print"/>
          <a:stretch>
            <a:fillRect/>
          </a:stretch>
        </p:blipFill>
        <p:spPr>
          <a:xfrm>
            <a:off x="1143000" y="609600"/>
            <a:ext cx="7558617" cy="56689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Picture 23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p:txBody>
          <a:bodyPr/>
          <a:lstStyle/>
          <a:p>
            <a:pPr>
              <a:lnSpc>
                <a:spcPct val="90000"/>
              </a:lnSpc>
            </a:pPr>
            <a:r>
              <a:rPr lang="en-US" sz="2800" dirty="0" smtClean="0"/>
              <a:t>City walk – first city walk in Delano on April 14, 2007</a:t>
            </a:r>
          </a:p>
          <a:p>
            <a:pPr>
              <a:lnSpc>
                <a:spcPct val="90000"/>
              </a:lnSpc>
            </a:pPr>
            <a:endParaRPr lang="en-US" sz="2800" dirty="0" smtClean="0"/>
          </a:p>
          <a:p>
            <a:pPr>
              <a:lnSpc>
                <a:spcPct val="90000"/>
              </a:lnSpc>
            </a:pPr>
            <a:r>
              <a:rPr lang="en-US" sz="2800" dirty="0" smtClean="0"/>
              <a:t>Approximately 1500 people came out for the walk</a:t>
            </a:r>
          </a:p>
          <a:p>
            <a:pPr>
              <a:lnSpc>
                <a:spcPct val="90000"/>
              </a:lnSpc>
            </a:pPr>
            <a:endParaRPr lang="en-US" sz="2800" dirty="0" smtClean="0"/>
          </a:p>
          <a:p>
            <a:pPr>
              <a:lnSpc>
                <a:spcPct val="90000"/>
              </a:lnSpc>
            </a:pPr>
            <a:r>
              <a:rPr lang="en-US" sz="2800" dirty="0" smtClean="0"/>
              <a:t>Participants were of all ages but the walk was successful in engaging youth and obtaining their input about Delano</a:t>
            </a:r>
          </a:p>
          <a:p>
            <a:pPr>
              <a:lnSpc>
                <a:spcPct val="90000"/>
              </a:lnSpc>
            </a:pPr>
            <a:endParaRPr lang="en-US" sz="2800" dirty="0" smtClean="0"/>
          </a:p>
          <a:p>
            <a:pPr>
              <a:lnSpc>
                <a:spcPct val="90000"/>
              </a:lnSpc>
            </a:pPr>
            <a:r>
              <a:rPr lang="en-US" sz="2800" dirty="0" smtClean="0"/>
              <a:t>Walkability survey was conducted/attempted</a:t>
            </a:r>
          </a:p>
        </p:txBody>
      </p:sp>
      <p:sp>
        <p:nvSpPr>
          <p:cNvPr id="4" name="Text Box 4"/>
          <p:cNvSpPr txBox="1">
            <a:spLocks noChangeArrowheads="1"/>
          </p:cNvSpPr>
          <p:nvPr/>
        </p:nvSpPr>
        <p:spPr bwMode="auto">
          <a:xfrm>
            <a:off x="381000" y="228600"/>
            <a:ext cx="8458200" cy="769441"/>
          </a:xfrm>
          <a:prstGeom prst="rect">
            <a:avLst/>
          </a:prstGeom>
          <a:solidFill>
            <a:schemeClr val="tx2"/>
          </a:solidFill>
          <a:ln w="9525" algn="ctr">
            <a:noFill/>
            <a:miter lim="800000"/>
            <a:headEnd/>
            <a:tailEnd/>
          </a:ln>
        </p:spPr>
        <p:txBody>
          <a:bodyPr>
            <a:spAutoFit/>
          </a:bodyPr>
          <a:lstStyle/>
          <a:p>
            <a:pPr algn="ctr"/>
            <a:r>
              <a:rPr lang="en-US" sz="4400" dirty="0" smtClean="0">
                <a:solidFill>
                  <a:schemeClr val="bg1"/>
                </a:solidFill>
              </a:rPr>
              <a:t>City Walk</a:t>
            </a:r>
            <a:endParaRPr lang="en-US" sz="4400" dirty="0">
              <a:solidFill>
                <a:schemeClr val="bg1"/>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A.jpg"/>
          <p:cNvPicPr>
            <a:picLocks noGrp="1" noChangeAspect="1"/>
          </p:cNvPicPr>
          <p:nvPr>
            <p:ph idx="1"/>
          </p:nvPr>
        </p:nvPicPr>
        <p:blipFill>
          <a:blip r:embed="rId3" cstate="print"/>
          <a:stretch>
            <a:fillRect/>
          </a:stretch>
        </p:blipFill>
        <p:spPr>
          <a:xfrm>
            <a:off x="1177527" y="1600200"/>
            <a:ext cx="6788945" cy="4525963"/>
          </a:xfrm>
        </p:spPr>
      </p:pic>
      <p:sp>
        <p:nvSpPr>
          <p:cNvPr id="6" name="Text Box 4"/>
          <p:cNvSpPr txBox="1">
            <a:spLocks noChangeArrowheads="1"/>
          </p:cNvSpPr>
          <p:nvPr/>
        </p:nvSpPr>
        <p:spPr bwMode="auto">
          <a:xfrm>
            <a:off x="381000" y="228600"/>
            <a:ext cx="8458200" cy="769441"/>
          </a:xfrm>
          <a:prstGeom prst="rect">
            <a:avLst/>
          </a:prstGeom>
          <a:solidFill>
            <a:schemeClr val="tx2"/>
          </a:solidFill>
          <a:ln w="9525" algn="ctr">
            <a:noFill/>
            <a:miter lim="800000"/>
            <a:headEnd/>
            <a:tailEnd/>
          </a:ln>
        </p:spPr>
        <p:txBody>
          <a:bodyPr>
            <a:spAutoFit/>
          </a:bodyPr>
          <a:lstStyle/>
          <a:p>
            <a:pPr algn="ctr"/>
            <a:r>
              <a:rPr lang="en-US" sz="4400" dirty="0" smtClean="0">
                <a:solidFill>
                  <a:schemeClr val="bg1"/>
                </a:solidFill>
              </a:rPr>
              <a:t>City Walk</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4437"/>
            <a:ext cx="5181600" cy="6093563"/>
          </a:xfrm>
        </p:spPr>
      </p:pic>
      <p:sp>
        <p:nvSpPr>
          <p:cNvPr id="5" name="Text Box 6"/>
          <p:cNvSpPr txBox="1">
            <a:spLocks noGrp="1" noChangeArrowheads="1"/>
          </p:cNvSpPr>
          <p:nvPr>
            <p:ph type="title"/>
          </p:nvPr>
        </p:nvSpPr>
        <p:spPr bwMode="auto">
          <a:xfrm>
            <a:off x="0" y="76200"/>
            <a:ext cx="4191000" cy="707886"/>
          </a:xfrm>
          <a:prstGeom prst="rect">
            <a:avLst/>
          </a:prstGeom>
          <a:solidFill>
            <a:schemeClr val="tx2"/>
          </a:solidFill>
          <a:ln w="9525" algn="ctr">
            <a:noFill/>
            <a:miter lim="800000"/>
            <a:headEnd/>
            <a:tailEnd/>
          </a:ln>
        </p:spPr>
        <p:txBody>
          <a:bodyPr wrap="square">
            <a:spAutoFit/>
          </a:bodyPr>
          <a:lstStyle/>
          <a:p>
            <a:pPr algn="l"/>
            <a:r>
              <a:rPr lang="en-US" sz="4000" dirty="0" smtClean="0">
                <a:solidFill>
                  <a:schemeClr val="bg1"/>
                </a:solidFill>
                <a:latin typeface="Calibri" pitchFamily="34" charset="0"/>
              </a:rPr>
              <a:t>Primer on Delano</a:t>
            </a:r>
            <a:endParaRPr lang="en-US" sz="4000" dirty="0">
              <a:solidFill>
                <a:schemeClr val="bg1"/>
              </a:solidFill>
              <a:latin typeface="Calibri" pitchFamily="34" charset="0"/>
            </a:endParaRPr>
          </a:p>
        </p:txBody>
      </p:sp>
      <p:sp>
        <p:nvSpPr>
          <p:cNvPr id="6" name="5-Point Star 5"/>
          <p:cNvSpPr/>
          <p:nvPr/>
        </p:nvSpPr>
        <p:spPr>
          <a:xfrm>
            <a:off x="2505529" y="4358821"/>
            <a:ext cx="381000" cy="26670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685800" y="4586515"/>
            <a:ext cx="990600" cy="381000"/>
          </a:xfrm>
          <a:prstGeom prst="rect">
            <a:avLst/>
          </a:prstGeom>
          <a:noFill/>
        </p:spPr>
        <p:txBody>
          <a:bodyPr wrap="square" rtlCol="0">
            <a:spAutoFit/>
          </a:bodyPr>
          <a:lstStyle/>
          <a:p>
            <a:r>
              <a:rPr lang="en-US" dirty="0" smtClean="0"/>
              <a:t>Delano</a:t>
            </a:r>
            <a:endParaRPr lang="en-US" dirty="0"/>
          </a:p>
        </p:txBody>
      </p:sp>
      <p:cxnSp>
        <p:nvCxnSpPr>
          <p:cNvPr id="9" name="Straight Arrow Connector 8"/>
          <p:cNvCxnSpPr/>
          <p:nvPr/>
        </p:nvCxnSpPr>
        <p:spPr>
          <a:xfrm flipV="1">
            <a:off x="1598056" y="4586515"/>
            <a:ext cx="907473" cy="1905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638800" y="1447800"/>
            <a:ext cx="3124200" cy="4524315"/>
          </a:xfrm>
          <a:prstGeom prst="rect">
            <a:avLst/>
          </a:prstGeom>
          <a:noFill/>
        </p:spPr>
        <p:txBody>
          <a:bodyPr wrap="square" rtlCol="0">
            <a:spAutoFit/>
          </a:bodyPr>
          <a:lstStyle/>
          <a:p>
            <a:r>
              <a:rPr lang="en-US" dirty="0" smtClean="0"/>
              <a:t>Population: 53,041</a:t>
            </a:r>
          </a:p>
          <a:p>
            <a:r>
              <a:rPr lang="en-US" dirty="0" smtClean="0"/>
              <a:t>Hispanic: 71 percent</a:t>
            </a:r>
          </a:p>
          <a:p>
            <a:r>
              <a:rPr lang="en-US" dirty="0" smtClean="0"/>
              <a:t>HH with children: 64 percent</a:t>
            </a:r>
          </a:p>
          <a:p>
            <a:r>
              <a:rPr lang="en-US" dirty="0" smtClean="0"/>
              <a:t>Ave. HH Size: 3.98</a:t>
            </a:r>
          </a:p>
          <a:p>
            <a:endParaRPr lang="en-US" dirty="0"/>
          </a:p>
          <a:p>
            <a:r>
              <a:rPr lang="en-US" dirty="0" smtClean="0"/>
              <a:t>Economics: Agriculture</a:t>
            </a:r>
          </a:p>
          <a:p>
            <a:endParaRPr lang="en-US" dirty="0"/>
          </a:p>
          <a:p>
            <a:r>
              <a:rPr lang="en-US" dirty="0" smtClean="0"/>
              <a:t>Education: Less that half of 18+ graduated from HS</a:t>
            </a:r>
          </a:p>
          <a:p>
            <a:endParaRPr lang="en-US" dirty="0"/>
          </a:p>
          <a:p>
            <a:r>
              <a:rPr lang="en-US" dirty="0" smtClean="0"/>
              <a:t>Of note: Major hub of farmworker organization efforts in the 1950s to 1970s leading to the founding of the United Farmworker (UFW) lead by Cesar Chavez</a:t>
            </a:r>
            <a:endParaRPr lang="en-US" dirty="0"/>
          </a:p>
        </p:txBody>
      </p:sp>
    </p:spTree>
    <p:extLst>
      <p:ext uri="{BB962C8B-B14F-4D97-AF65-F5344CB8AC3E}">
        <p14:creationId xmlns:p14="http://schemas.microsoft.com/office/powerpoint/2010/main" val="2680058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ity Walks 3.jpg"/>
          <p:cNvPicPr>
            <a:picLocks noGrp="1" noChangeAspect="1"/>
          </p:cNvPicPr>
          <p:nvPr>
            <p:ph idx="1"/>
          </p:nvPr>
        </p:nvPicPr>
        <p:blipFill>
          <a:blip r:embed="rId3" cstate="print"/>
          <a:stretch>
            <a:fillRect/>
          </a:stretch>
        </p:blipFill>
        <p:spPr>
          <a:xfrm>
            <a:off x="381000" y="457200"/>
            <a:ext cx="8198645" cy="54657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an Van -2.jpg"/>
          <p:cNvPicPr>
            <a:picLocks noGrp="1" noChangeAspect="1"/>
          </p:cNvPicPr>
          <p:nvPr>
            <p:ph idx="1"/>
          </p:nvPr>
        </p:nvPicPr>
        <p:blipFill>
          <a:blip r:embed="rId3" cstate="print"/>
          <a:stretch>
            <a:fillRect/>
          </a:stretch>
        </p:blipFill>
        <p:spPr>
          <a:xfrm>
            <a:off x="1554691" y="1600200"/>
            <a:ext cx="6034617" cy="4525963"/>
          </a:xfrm>
        </p:spPr>
      </p:pic>
      <p:sp>
        <p:nvSpPr>
          <p:cNvPr id="5" name="Text Box 4"/>
          <p:cNvSpPr txBox="1">
            <a:spLocks noGrp="1" noChangeArrowheads="1"/>
          </p:cNvSpPr>
          <p:nvPr>
            <p:ph type="title"/>
          </p:nvPr>
        </p:nvSpPr>
        <p:spPr bwMode="auto">
          <a:xfrm>
            <a:off x="457200" y="274638"/>
            <a:ext cx="8229600" cy="769441"/>
          </a:xfrm>
          <a:prstGeom prst="rect">
            <a:avLst/>
          </a:prstGeom>
          <a:solidFill>
            <a:schemeClr val="tx2"/>
          </a:solidFill>
          <a:ln w="9525" algn="ctr">
            <a:noFill/>
            <a:miter lim="800000"/>
            <a:headEnd/>
            <a:tailEnd/>
          </a:ln>
        </p:spPr>
        <p:txBody>
          <a:bodyPr>
            <a:spAutoFit/>
          </a:bodyPr>
          <a:lstStyle/>
          <a:p>
            <a:pPr algn="ctr"/>
            <a:r>
              <a:rPr lang="en-US" dirty="0" smtClean="0">
                <a:solidFill>
                  <a:schemeClr val="bg1"/>
                </a:solidFill>
              </a:rPr>
              <a:t>Cal Poly, SLO Plan Van</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lan Van -3.jpg"/>
          <p:cNvPicPr>
            <a:picLocks noGrp="1" noChangeAspect="1"/>
          </p:cNvPicPr>
          <p:nvPr>
            <p:ph idx="1"/>
          </p:nvPr>
        </p:nvPicPr>
        <p:blipFill>
          <a:blip r:embed="rId3" cstate="print"/>
          <a:stretch>
            <a:fillRect/>
          </a:stretch>
        </p:blipFill>
        <p:spPr>
          <a:xfrm>
            <a:off x="1030818" y="381000"/>
            <a:ext cx="7823200" cy="5867400"/>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SC09443.JPG"/>
          <p:cNvPicPr>
            <a:picLocks noGrp="1" noChangeAspect="1"/>
          </p:cNvPicPr>
          <p:nvPr>
            <p:ph idx="1"/>
          </p:nvPr>
        </p:nvPicPr>
        <p:blipFill>
          <a:blip r:embed="rId3" cstate="print"/>
          <a:stretch>
            <a:fillRect/>
          </a:stretch>
        </p:blipFill>
        <p:spPr>
          <a:xfrm>
            <a:off x="457201" y="243682"/>
            <a:ext cx="7843308" cy="588248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reet Faire.jpg"/>
          <p:cNvPicPr>
            <a:picLocks noGrp="1" noChangeAspect="1"/>
          </p:cNvPicPr>
          <p:nvPr>
            <p:ph idx="1"/>
          </p:nvPr>
        </p:nvPicPr>
        <p:blipFill>
          <a:blip r:embed="rId3" cstate="print"/>
          <a:stretch>
            <a:fillRect/>
          </a:stretch>
        </p:blipFill>
        <p:spPr>
          <a:xfrm>
            <a:off x="1219200" y="1295400"/>
            <a:ext cx="6908800" cy="5181600"/>
          </a:xfrm>
        </p:spPr>
      </p:pic>
      <p:sp>
        <p:nvSpPr>
          <p:cNvPr id="5" name="Text Box 4"/>
          <p:cNvSpPr txBox="1">
            <a:spLocks noChangeArrowheads="1"/>
          </p:cNvSpPr>
          <p:nvPr/>
        </p:nvSpPr>
        <p:spPr bwMode="auto">
          <a:xfrm>
            <a:off x="381000" y="228600"/>
            <a:ext cx="8458200" cy="769441"/>
          </a:xfrm>
          <a:prstGeom prst="rect">
            <a:avLst/>
          </a:prstGeom>
          <a:solidFill>
            <a:schemeClr val="tx2"/>
          </a:solidFill>
          <a:ln w="9525" algn="ctr">
            <a:noFill/>
            <a:miter lim="800000"/>
            <a:headEnd/>
            <a:tailEnd/>
          </a:ln>
        </p:spPr>
        <p:txBody>
          <a:bodyPr>
            <a:spAutoFit/>
          </a:bodyPr>
          <a:lstStyle/>
          <a:p>
            <a:pPr algn="ctr"/>
            <a:r>
              <a:rPr lang="en-US" sz="4400" dirty="0" smtClean="0">
                <a:solidFill>
                  <a:schemeClr val="bg1"/>
                </a:solidFill>
              </a:rPr>
              <a:t>Street Faire</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reet Faire-2.jpg"/>
          <p:cNvPicPr>
            <a:picLocks noGrp="1" noChangeAspect="1"/>
          </p:cNvPicPr>
          <p:nvPr>
            <p:ph idx="1"/>
          </p:nvPr>
        </p:nvPicPr>
        <p:blipFill>
          <a:blip r:embed="rId3" cstate="print"/>
          <a:stretch>
            <a:fillRect/>
          </a:stretch>
        </p:blipFill>
        <p:spPr>
          <a:xfrm>
            <a:off x="457200" y="304800"/>
            <a:ext cx="8320617" cy="62404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10618_115248.jpg"/>
          <p:cNvPicPr>
            <a:picLocks noGrp="1" noChangeAspect="1"/>
          </p:cNvPicPr>
          <p:nvPr>
            <p:ph idx="1"/>
          </p:nvPr>
        </p:nvPicPr>
        <p:blipFill>
          <a:blip r:embed="rId3" cstate="print"/>
          <a:stretch>
            <a:fillRect/>
          </a:stretch>
        </p:blipFill>
        <p:spPr>
          <a:xfrm>
            <a:off x="228600" y="304801"/>
            <a:ext cx="4998972" cy="3733800"/>
          </a:xfrm>
        </p:spPr>
      </p:pic>
      <p:pic>
        <p:nvPicPr>
          <p:cNvPr id="5" name="Picture 4" descr="IMG_20110618_113405.jpg"/>
          <p:cNvPicPr>
            <a:picLocks noChangeAspect="1"/>
          </p:cNvPicPr>
          <p:nvPr/>
        </p:nvPicPr>
        <p:blipFill>
          <a:blip r:embed="rId4" cstate="print"/>
          <a:stretch>
            <a:fillRect/>
          </a:stretch>
        </p:blipFill>
        <p:spPr>
          <a:xfrm>
            <a:off x="4267200" y="3200400"/>
            <a:ext cx="4664347" cy="3483864"/>
          </a:xfrm>
          <a:prstGeom prst="rect">
            <a:avLst/>
          </a:prstGeom>
        </p:spPr>
      </p:pic>
      <p:sp>
        <p:nvSpPr>
          <p:cNvPr id="7" name="TextBox 6"/>
          <p:cNvSpPr txBox="1"/>
          <p:nvPr/>
        </p:nvSpPr>
        <p:spPr>
          <a:xfrm>
            <a:off x="5334000" y="1143000"/>
            <a:ext cx="3566554" cy="1077218"/>
          </a:xfrm>
          <a:prstGeom prst="rect">
            <a:avLst/>
          </a:prstGeom>
          <a:noFill/>
        </p:spPr>
        <p:txBody>
          <a:bodyPr wrap="none" rtlCol="0">
            <a:spAutoFit/>
          </a:bodyPr>
          <a:lstStyle/>
          <a:p>
            <a:r>
              <a:rPr lang="en-US" sz="3200" dirty="0" smtClean="0"/>
              <a:t>What is </a:t>
            </a:r>
          </a:p>
          <a:p>
            <a:r>
              <a:rPr lang="en-US" sz="3200" dirty="0" smtClean="0"/>
              <a:t>“A Healthy Delano”?</a:t>
            </a:r>
            <a:endParaRPr lang="en-US" sz="3200" dirty="0"/>
          </a:p>
        </p:txBody>
      </p:sp>
      <p:sp>
        <p:nvSpPr>
          <p:cNvPr id="8" name="TextBox 7"/>
          <p:cNvSpPr txBox="1"/>
          <p:nvPr/>
        </p:nvSpPr>
        <p:spPr>
          <a:xfrm>
            <a:off x="5334000" y="2743200"/>
            <a:ext cx="2188869" cy="369332"/>
          </a:xfrm>
          <a:prstGeom prst="rect">
            <a:avLst/>
          </a:prstGeom>
          <a:noFill/>
        </p:spPr>
        <p:txBody>
          <a:bodyPr wrap="none" rtlCol="0">
            <a:spAutoFit/>
          </a:bodyPr>
          <a:lstStyle/>
          <a:p>
            <a:r>
              <a:rPr lang="en-US" dirty="0" smtClean="0"/>
              <a:t>25 Youth Participated</a:t>
            </a:r>
            <a:endParaRPr lang="en-US" dirty="0"/>
          </a:p>
        </p:txBody>
      </p:sp>
      <p:sp>
        <p:nvSpPr>
          <p:cNvPr id="9" name="TextBox 8"/>
          <p:cNvSpPr txBox="1"/>
          <p:nvPr/>
        </p:nvSpPr>
        <p:spPr>
          <a:xfrm>
            <a:off x="228600" y="4267200"/>
            <a:ext cx="4039054" cy="1938992"/>
          </a:xfrm>
          <a:prstGeom prst="rect">
            <a:avLst/>
          </a:prstGeom>
          <a:noFill/>
        </p:spPr>
        <p:txBody>
          <a:bodyPr wrap="none" rtlCol="0">
            <a:spAutoFit/>
          </a:bodyPr>
          <a:lstStyle/>
          <a:p>
            <a:r>
              <a:rPr lang="en-US" sz="2000" dirty="0" smtClean="0"/>
              <a:t>Above, each team developed</a:t>
            </a:r>
          </a:p>
          <a:p>
            <a:r>
              <a:rPr lang="en-US" sz="2000" dirty="0" smtClean="0"/>
              <a:t> five “things” about a Healthy Delano</a:t>
            </a:r>
          </a:p>
          <a:p>
            <a:endParaRPr lang="en-US" sz="2000" dirty="0"/>
          </a:p>
          <a:p>
            <a:r>
              <a:rPr lang="en-US" sz="2000" dirty="0" smtClean="0"/>
              <a:t>Right, Teams then one by one post </a:t>
            </a:r>
          </a:p>
          <a:p>
            <a:r>
              <a:rPr lang="en-US" sz="2000" dirty="0" smtClean="0"/>
              <a:t>their notes.  After all are posted,</a:t>
            </a:r>
          </a:p>
          <a:p>
            <a:r>
              <a:rPr lang="en-US" sz="2000" dirty="0" smtClean="0"/>
              <a:t>Group reviews and rearrange.</a:t>
            </a:r>
          </a:p>
        </p:txBody>
      </p:sp>
      <p:sp>
        <p:nvSpPr>
          <p:cNvPr id="10" name="Text Box 4"/>
          <p:cNvSpPr txBox="1">
            <a:spLocks noChangeArrowheads="1"/>
          </p:cNvSpPr>
          <p:nvPr/>
        </p:nvSpPr>
        <p:spPr bwMode="auto">
          <a:xfrm>
            <a:off x="5181600" y="228600"/>
            <a:ext cx="3657600" cy="769441"/>
          </a:xfrm>
          <a:prstGeom prst="rect">
            <a:avLst/>
          </a:prstGeom>
          <a:solidFill>
            <a:schemeClr val="tx2"/>
          </a:solidFill>
          <a:ln w="9525" algn="ctr">
            <a:noFill/>
            <a:miter lim="800000"/>
            <a:headEnd/>
            <a:tailEnd/>
          </a:ln>
        </p:spPr>
        <p:txBody>
          <a:bodyPr wrap="square">
            <a:spAutoFit/>
          </a:bodyPr>
          <a:lstStyle/>
          <a:p>
            <a:pPr algn="ctr"/>
            <a:r>
              <a:rPr lang="en-US" sz="4400" dirty="0" smtClean="0">
                <a:solidFill>
                  <a:schemeClr val="bg1"/>
                </a:solidFill>
              </a:rPr>
              <a:t>Young Delano</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110618_113840.jpg"/>
          <p:cNvPicPr>
            <a:picLocks noGrp="1" noChangeAspect="1"/>
          </p:cNvPicPr>
          <p:nvPr>
            <p:ph idx="1"/>
          </p:nvPr>
        </p:nvPicPr>
        <p:blipFill>
          <a:blip r:embed="rId3" cstate="print"/>
          <a:stretch>
            <a:fillRect/>
          </a:stretch>
        </p:blipFill>
        <p:spPr>
          <a:xfrm>
            <a:off x="152400" y="152400"/>
            <a:ext cx="4572000" cy="3414889"/>
          </a:xfrm>
        </p:spPr>
      </p:pic>
      <p:pic>
        <p:nvPicPr>
          <p:cNvPr id="5" name="Picture 4" descr="IMG_20110618_114035.jpg"/>
          <p:cNvPicPr>
            <a:picLocks noChangeAspect="1"/>
          </p:cNvPicPr>
          <p:nvPr/>
        </p:nvPicPr>
        <p:blipFill>
          <a:blip r:embed="rId4" cstate="print"/>
          <a:stretch>
            <a:fillRect/>
          </a:stretch>
        </p:blipFill>
        <p:spPr>
          <a:xfrm>
            <a:off x="3634929" y="2743200"/>
            <a:ext cx="5509071" cy="41148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20110618_124821.jpg"/>
          <p:cNvPicPr>
            <a:picLocks noGrp="1" noChangeAspect="1"/>
          </p:cNvPicPr>
          <p:nvPr>
            <p:ph idx="1"/>
          </p:nvPr>
        </p:nvPicPr>
        <p:blipFill>
          <a:blip r:embed="rId3" cstate="print"/>
          <a:stretch>
            <a:fillRect/>
          </a:stretch>
        </p:blipFill>
        <p:spPr>
          <a:xfrm>
            <a:off x="0" y="0"/>
            <a:ext cx="4800600" cy="3585633"/>
          </a:xfrm>
        </p:spPr>
      </p:pic>
      <p:pic>
        <p:nvPicPr>
          <p:cNvPr id="7" name="Picture 6" descr="IMG_20110618_130737.jpg"/>
          <p:cNvPicPr>
            <a:picLocks noChangeAspect="1"/>
          </p:cNvPicPr>
          <p:nvPr/>
        </p:nvPicPr>
        <p:blipFill>
          <a:blip r:embed="rId4" cstate="print"/>
          <a:stretch>
            <a:fillRect/>
          </a:stretch>
        </p:blipFill>
        <p:spPr>
          <a:xfrm>
            <a:off x="3399175" y="2743200"/>
            <a:ext cx="5509071" cy="4114800"/>
          </a:xfrm>
          <a:prstGeom prst="rect">
            <a:avLst/>
          </a:prstGeom>
        </p:spPr>
      </p:pic>
      <p:sp>
        <p:nvSpPr>
          <p:cNvPr id="8" name="TextBox 7"/>
          <p:cNvSpPr txBox="1"/>
          <p:nvPr/>
        </p:nvSpPr>
        <p:spPr>
          <a:xfrm>
            <a:off x="4876800" y="381000"/>
            <a:ext cx="4021678" cy="461665"/>
          </a:xfrm>
          <a:prstGeom prst="rect">
            <a:avLst/>
          </a:prstGeom>
          <a:noFill/>
        </p:spPr>
        <p:txBody>
          <a:bodyPr wrap="none" rtlCol="0">
            <a:spAutoFit/>
          </a:bodyPr>
          <a:lstStyle/>
          <a:p>
            <a:r>
              <a:rPr lang="en-US" sz="2400" dirty="0" smtClean="0"/>
              <a:t>Writing Objectives and Policies</a:t>
            </a:r>
            <a:endParaRPr lang="en-US" sz="2400" dirty="0"/>
          </a:p>
        </p:txBody>
      </p:sp>
      <p:sp>
        <p:nvSpPr>
          <p:cNvPr id="9" name="TextBox 8"/>
          <p:cNvSpPr txBox="1"/>
          <p:nvPr/>
        </p:nvSpPr>
        <p:spPr>
          <a:xfrm>
            <a:off x="304800" y="4343400"/>
            <a:ext cx="2514600" cy="830997"/>
          </a:xfrm>
          <a:prstGeom prst="rect">
            <a:avLst/>
          </a:prstGeom>
          <a:noFill/>
        </p:spPr>
        <p:txBody>
          <a:bodyPr wrap="square" rtlCol="0">
            <a:spAutoFit/>
          </a:bodyPr>
          <a:lstStyle/>
          <a:p>
            <a:r>
              <a:rPr lang="en-US" sz="2400" dirty="0" smtClean="0"/>
              <a:t>Presentation to Group</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buNone/>
            </a:pPr>
            <a:r>
              <a:rPr lang="en-US" dirty="0" smtClean="0"/>
              <a:t>* Amended Land Use Element</a:t>
            </a:r>
          </a:p>
          <a:p>
            <a:pPr marL="0" indent="0">
              <a:buNone/>
            </a:pPr>
            <a:r>
              <a:rPr lang="en-US" dirty="0"/>
              <a:t>	</a:t>
            </a:r>
            <a:r>
              <a:rPr lang="en-US" dirty="0" smtClean="0"/>
              <a:t>Park Dedication Standards</a:t>
            </a:r>
          </a:p>
          <a:p>
            <a:pPr marL="0" indent="0">
              <a:buNone/>
            </a:pPr>
            <a:r>
              <a:rPr lang="en-US" dirty="0"/>
              <a:t>	</a:t>
            </a:r>
            <a:r>
              <a:rPr lang="en-US" dirty="0" smtClean="0"/>
              <a:t>Subdivision Design Standards</a:t>
            </a:r>
          </a:p>
          <a:p>
            <a:pPr marL="0" indent="0">
              <a:buNone/>
            </a:pPr>
            <a:r>
              <a:rPr lang="en-US" dirty="0" smtClean="0"/>
              <a:t>* Amended Circulation Element</a:t>
            </a:r>
          </a:p>
          <a:p>
            <a:pPr marL="0" indent="0">
              <a:buNone/>
            </a:pPr>
            <a:r>
              <a:rPr lang="en-US" dirty="0" smtClean="0"/>
              <a:t>	Bike Routes established</a:t>
            </a:r>
          </a:p>
          <a:p>
            <a:pPr marL="0" indent="0">
              <a:buNone/>
            </a:pPr>
            <a:r>
              <a:rPr lang="en-US" dirty="0"/>
              <a:t>	</a:t>
            </a:r>
            <a:r>
              <a:rPr lang="en-US" dirty="0" smtClean="0"/>
              <a:t>Roundabouts preferred traffic control measure</a:t>
            </a:r>
            <a:endParaRPr lang="en-US" dirty="0"/>
          </a:p>
          <a:p>
            <a:pPr marL="0" indent="0">
              <a:buNone/>
            </a:pPr>
            <a:r>
              <a:rPr lang="en-US" dirty="0" smtClean="0"/>
              <a:t>	Improvements to 11</a:t>
            </a:r>
            <a:r>
              <a:rPr lang="en-US" baseline="30000" dirty="0" smtClean="0"/>
              <a:t>th</a:t>
            </a:r>
            <a:r>
              <a:rPr lang="en-US" dirty="0" smtClean="0"/>
              <a:t> Street Corridor</a:t>
            </a:r>
          </a:p>
          <a:p>
            <a:pPr marL="0" indent="0">
              <a:buNone/>
            </a:pPr>
            <a:r>
              <a:rPr lang="en-US" dirty="0" smtClean="0"/>
              <a:t>* KABOOM Playground</a:t>
            </a:r>
          </a:p>
          <a:p>
            <a:pPr marL="0" indent="0">
              <a:buNone/>
            </a:pPr>
            <a:r>
              <a:rPr lang="en-US" dirty="0" smtClean="0"/>
              <a:t>* City Walk annual event</a:t>
            </a:r>
          </a:p>
          <a:p>
            <a:pPr marL="0" indent="0">
              <a:buNone/>
            </a:pPr>
            <a:r>
              <a:rPr lang="en-US" dirty="0" smtClean="0"/>
              <a:t>* Kaiser Permanente Fitness Zone</a:t>
            </a:r>
          </a:p>
        </p:txBody>
      </p:sp>
      <p:sp>
        <p:nvSpPr>
          <p:cNvPr id="4" name="Text Box 6"/>
          <p:cNvSpPr txBox="1">
            <a:spLocks noGrp="1" noChangeArrowheads="1"/>
          </p:cNvSpPr>
          <p:nvPr>
            <p:ph type="title"/>
          </p:nvPr>
        </p:nvSpPr>
        <p:spPr bwMode="auto">
          <a:xfrm>
            <a:off x="457200" y="492195"/>
            <a:ext cx="8229600" cy="707886"/>
          </a:xfrm>
          <a:prstGeom prst="rect">
            <a:avLst/>
          </a:prstGeom>
          <a:solidFill>
            <a:schemeClr val="tx2"/>
          </a:solidFill>
          <a:ln w="9525" algn="ctr">
            <a:noFill/>
            <a:miter lim="800000"/>
            <a:headEnd/>
            <a:tailEnd/>
          </a:ln>
        </p:spPr>
        <p:txBody>
          <a:bodyPr>
            <a:spAutoFit/>
          </a:bodyPr>
          <a:lstStyle/>
          <a:p>
            <a:r>
              <a:rPr lang="en-US" sz="4000" dirty="0" smtClean="0">
                <a:solidFill>
                  <a:schemeClr val="bg1"/>
                </a:solidFill>
                <a:latin typeface="Calibri" pitchFamily="34" charset="0"/>
              </a:rPr>
              <a:t>Outcomes</a:t>
            </a:r>
            <a:endParaRPr lang="en-US" sz="4000" dirty="0">
              <a:solidFill>
                <a:schemeClr val="bg1"/>
              </a:solidFill>
              <a:latin typeface="Calibri" pitchFamily="34" charset="0"/>
            </a:endParaRPr>
          </a:p>
        </p:txBody>
      </p:sp>
    </p:spTree>
    <p:extLst>
      <p:ext uri="{BB962C8B-B14F-4D97-AF65-F5344CB8AC3E}">
        <p14:creationId xmlns:p14="http://schemas.microsoft.com/office/powerpoint/2010/main" val="3129135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371600"/>
            <a:ext cx="3429297" cy="2309060"/>
          </a:xfrm>
        </p:spPr>
      </p:pic>
      <p:sp>
        <p:nvSpPr>
          <p:cNvPr id="4" name="Text Box 6"/>
          <p:cNvSpPr txBox="1">
            <a:spLocks noChangeArrowheads="1"/>
          </p:cNvSpPr>
          <p:nvPr/>
        </p:nvSpPr>
        <p:spPr bwMode="auto">
          <a:xfrm>
            <a:off x="304800" y="381000"/>
            <a:ext cx="6629400" cy="701675"/>
          </a:xfrm>
          <a:prstGeom prst="rect">
            <a:avLst/>
          </a:prstGeom>
          <a:solidFill>
            <a:schemeClr val="tx2"/>
          </a:solidFill>
          <a:ln w="9525" algn="ctr">
            <a:noFill/>
            <a:miter lim="800000"/>
            <a:headEnd/>
            <a:tailEnd/>
          </a:ln>
        </p:spPr>
        <p:txBody>
          <a:bodyPr>
            <a:spAutoFit/>
          </a:bodyPr>
          <a:lstStyle/>
          <a:p>
            <a:r>
              <a:rPr lang="en-US" sz="4000" dirty="0" smtClean="0">
                <a:solidFill>
                  <a:schemeClr val="bg1"/>
                </a:solidFill>
                <a:latin typeface="Calibri" pitchFamily="34" charset="0"/>
              </a:rPr>
              <a:t>Setting the Stage</a:t>
            </a:r>
            <a:endParaRPr lang="en-US" sz="4000" dirty="0">
              <a:solidFill>
                <a:schemeClr val="bg1"/>
              </a:solidFill>
              <a:latin typeface="Calibri" pitchFamily="34" charset="0"/>
            </a:endParaRPr>
          </a:p>
        </p:txBody>
      </p:sp>
      <p:sp>
        <p:nvSpPr>
          <p:cNvPr id="7" name="TextBox 6"/>
          <p:cNvSpPr txBox="1"/>
          <p:nvPr/>
        </p:nvSpPr>
        <p:spPr>
          <a:xfrm>
            <a:off x="990600" y="3886200"/>
            <a:ext cx="5006692" cy="2677656"/>
          </a:xfrm>
          <a:prstGeom prst="rect">
            <a:avLst/>
          </a:prstGeom>
          <a:noFill/>
        </p:spPr>
        <p:txBody>
          <a:bodyPr wrap="none" rtlCol="0">
            <a:spAutoFit/>
          </a:bodyPr>
          <a:lstStyle/>
          <a:p>
            <a:r>
              <a:rPr lang="en-US" sz="2400" b="1" dirty="0" smtClean="0"/>
              <a:t>What are the issues?</a:t>
            </a:r>
          </a:p>
          <a:p>
            <a:endParaRPr lang="en-US" sz="2400" b="1" dirty="0" smtClean="0"/>
          </a:p>
          <a:p>
            <a:r>
              <a:rPr lang="en-US" sz="2400" b="1" dirty="0" smtClean="0"/>
              <a:t>What Do We Wish to Do/Accomplish?</a:t>
            </a:r>
          </a:p>
          <a:p>
            <a:endParaRPr lang="en-US" sz="2400" b="1" dirty="0"/>
          </a:p>
          <a:p>
            <a:r>
              <a:rPr lang="en-US" sz="2400" b="1" dirty="0" smtClean="0"/>
              <a:t>Who is out there?</a:t>
            </a:r>
          </a:p>
          <a:p>
            <a:endParaRPr lang="en-US" sz="2400" b="1" dirty="0"/>
          </a:p>
          <a:p>
            <a:r>
              <a:rPr lang="en-US" sz="2400" b="1" dirty="0" smtClean="0"/>
              <a:t>How do we engage?</a:t>
            </a:r>
            <a:endParaRPr lang="en-US" sz="2400" b="1" dirty="0"/>
          </a:p>
        </p:txBody>
      </p:sp>
    </p:spTree>
    <p:extLst>
      <p:ext uri="{BB962C8B-B14F-4D97-AF65-F5344CB8AC3E}">
        <p14:creationId xmlns:p14="http://schemas.microsoft.com/office/powerpoint/2010/main" val="38095052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3"/>
          <p:cNvSpPr txBox="1">
            <a:spLocks noChangeArrowheads="1"/>
          </p:cNvSpPr>
          <p:nvPr/>
        </p:nvSpPr>
        <p:spPr>
          <a:xfrm>
            <a:off x="381000" y="1752600"/>
            <a:ext cx="8763000" cy="4267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Meet </a:t>
            </a:r>
            <a:r>
              <a:rPr kumimoji="0" lang="en-US" sz="2800" b="0" i="1" u="none" strike="noStrike" kern="1200" cap="none" spc="0" normalizeH="0" baseline="0" noProof="0" dirty="0" smtClean="0">
                <a:ln>
                  <a:noFill/>
                </a:ln>
                <a:solidFill>
                  <a:schemeClr val="tx1"/>
                </a:solidFill>
                <a:effectLst/>
                <a:uLnTx/>
                <a:uFillTx/>
                <a:latin typeface="+mn-lt"/>
                <a:ea typeface="+mn-ea"/>
                <a:cs typeface="+mn-cs"/>
              </a:rPr>
              <a:t>people where they are at naturally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Learn what is the Community’s “Touchstone”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Get more “Bang for the Buck” by using tools that help bring policy and environmental change in your community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Tools like Photovoice can be a lasting reminder that prompt policy change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smtClean="0"/>
              <a:t>It takes time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 Box 4"/>
          <p:cNvSpPr txBox="1">
            <a:spLocks noChangeArrowheads="1"/>
          </p:cNvSpPr>
          <p:nvPr/>
        </p:nvSpPr>
        <p:spPr bwMode="auto">
          <a:xfrm>
            <a:off x="381000" y="228600"/>
            <a:ext cx="8458200" cy="1446550"/>
          </a:xfrm>
          <a:prstGeom prst="rect">
            <a:avLst/>
          </a:prstGeom>
          <a:solidFill>
            <a:schemeClr val="tx2"/>
          </a:solidFill>
          <a:ln w="9525" algn="ctr">
            <a:noFill/>
            <a:miter lim="800000"/>
            <a:headEnd/>
            <a:tailEnd/>
          </a:ln>
        </p:spPr>
        <p:txBody>
          <a:bodyPr>
            <a:spAutoFit/>
          </a:bodyPr>
          <a:lstStyle/>
          <a:p>
            <a:pPr algn="ctr"/>
            <a:r>
              <a:rPr lang="en-US" sz="4400" dirty="0" smtClean="0">
                <a:solidFill>
                  <a:schemeClr val="bg1"/>
                </a:solidFill>
              </a:rPr>
              <a:t>Thoughts on Engaging the Community</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676400"/>
            <a:ext cx="2765064" cy="2185194"/>
          </a:xfrm>
        </p:spPr>
      </p:pic>
      <p:sp>
        <p:nvSpPr>
          <p:cNvPr id="4" name="Text Box 6"/>
          <p:cNvSpPr txBox="1">
            <a:spLocks noGrp="1" noChangeArrowheads="1"/>
          </p:cNvSpPr>
          <p:nvPr>
            <p:ph type="title"/>
          </p:nvPr>
        </p:nvSpPr>
        <p:spPr bwMode="auto">
          <a:xfrm>
            <a:off x="457200" y="184419"/>
            <a:ext cx="8229600" cy="1323439"/>
          </a:xfrm>
          <a:prstGeom prst="rect">
            <a:avLst/>
          </a:prstGeom>
          <a:solidFill>
            <a:schemeClr val="tx2"/>
          </a:solidFill>
          <a:ln w="9525" algn="ctr">
            <a:noFill/>
            <a:miter lim="800000"/>
            <a:headEnd/>
            <a:tailEnd/>
          </a:ln>
        </p:spPr>
        <p:txBody>
          <a:bodyPr>
            <a:spAutoFit/>
          </a:bodyPr>
          <a:lstStyle/>
          <a:p>
            <a:r>
              <a:rPr lang="en-US" sz="4000" dirty="0" smtClean="0">
                <a:solidFill>
                  <a:schemeClr val="bg1"/>
                </a:solidFill>
                <a:latin typeface="Calibri" pitchFamily="34" charset="0"/>
              </a:rPr>
              <a:t>Thoughts on Working with Community Based Groups and Non-Profits</a:t>
            </a:r>
            <a:endParaRPr lang="en-US" sz="4000" dirty="0">
              <a:solidFill>
                <a:schemeClr val="bg1"/>
              </a:solidFill>
              <a:latin typeface="Calibri" pitchFamily="34" charset="0"/>
            </a:endParaRPr>
          </a:p>
        </p:txBody>
      </p:sp>
      <p:sp>
        <p:nvSpPr>
          <p:cNvPr id="6" name="TextBox 5"/>
          <p:cNvSpPr txBox="1"/>
          <p:nvPr/>
        </p:nvSpPr>
        <p:spPr>
          <a:xfrm>
            <a:off x="3454772" y="1905000"/>
            <a:ext cx="4368055" cy="523220"/>
          </a:xfrm>
          <a:prstGeom prst="rect">
            <a:avLst/>
          </a:prstGeom>
          <a:noFill/>
        </p:spPr>
        <p:txBody>
          <a:bodyPr wrap="none" rtlCol="0">
            <a:spAutoFit/>
          </a:bodyPr>
          <a:lstStyle/>
          <a:p>
            <a:r>
              <a:rPr lang="en-US" sz="2800" b="1" dirty="0" smtClean="0"/>
              <a:t>Who to Invite to the Dance?</a:t>
            </a:r>
            <a:endParaRPr lang="en-US" sz="2800"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3848311"/>
            <a:ext cx="2895600" cy="2895600"/>
          </a:xfrm>
          <a:prstGeom prst="rect">
            <a:avLst/>
          </a:prstGeom>
        </p:spPr>
      </p:pic>
      <p:sp>
        <p:nvSpPr>
          <p:cNvPr id="10" name="TextBox 9"/>
          <p:cNvSpPr txBox="1"/>
          <p:nvPr/>
        </p:nvSpPr>
        <p:spPr>
          <a:xfrm>
            <a:off x="1562874" y="6096000"/>
            <a:ext cx="4313873" cy="523220"/>
          </a:xfrm>
          <a:prstGeom prst="rect">
            <a:avLst/>
          </a:prstGeom>
          <a:noFill/>
        </p:spPr>
        <p:txBody>
          <a:bodyPr wrap="none" rtlCol="0">
            <a:spAutoFit/>
          </a:bodyPr>
          <a:lstStyle/>
          <a:p>
            <a:r>
              <a:rPr lang="en-US" sz="2800" b="1" dirty="0" smtClean="0"/>
              <a:t>Sustaining  the Relationship</a:t>
            </a:r>
            <a:endParaRPr lang="en-US" sz="2800" b="1"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000267"/>
            <a:ext cx="1771520" cy="2019533"/>
          </a:xfrm>
          <a:prstGeom prst="rect">
            <a:avLst/>
          </a:prstGeom>
        </p:spPr>
      </p:pic>
      <p:sp>
        <p:nvSpPr>
          <p:cNvPr id="12" name="TextBox 11"/>
          <p:cNvSpPr txBox="1"/>
          <p:nvPr/>
        </p:nvSpPr>
        <p:spPr>
          <a:xfrm>
            <a:off x="2076320" y="4542875"/>
            <a:ext cx="2944011" cy="523220"/>
          </a:xfrm>
          <a:prstGeom prst="rect">
            <a:avLst/>
          </a:prstGeom>
          <a:noFill/>
        </p:spPr>
        <p:txBody>
          <a:bodyPr wrap="none" rtlCol="0">
            <a:spAutoFit/>
          </a:bodyPr>
          <a:lstStyle/>
          <a:p>
            <a:r>
              <a:rPr lang="en-US" sz="2800" b="1" dirty="0" smtClean="0"/>
              <a:t>What’s the Music?</a:t>
            </a:r>
            <a:endParaRPr lang="en-US" sz="2800" b="1" dirty="0"/>
          </a:p>
        </p:txBody>
      </p:sp>
    </p:spTree>
    <p:extLst>
      <p:ext uri="{BB962C8B-B14F-4D97-AF65-F5344CB8AC3E}">
        <p14:creationId xmlns:p14="http://schemas.microsoft.com/office/powerpoint/2010/main" val="33725338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Do Now?</a:t>
            </a:r>
            <a:endParaRPr lang="en-US" dirty="0"/>
          </a:p>
        </p:txBody>
      </p:sp>
      <p:pic>
        <p:nvPicPr>
          <p:cNvPr id="46082" name="Picture 2" descr="businesses,businessmen,confused,confusion,helps,males,marks,men,question marks,questioning,questions,transparent background,unhappy,unsure"/>
          <p:cNvPicPr>
            <a:picLocks noChangeAspect="1" noChangeArrowheads="1"/>
          </p:cNvPicPr>
          <p:nvPr/>
        </p:nvPicPr>
        <p:blipFill>
          <a:blip r:embed="rId3" cstate="print"/>
          <a:srcRect/>
          <a:stretch>
            <a:fillRect/>
          </a:stretch>
        </p:blipFill>
        <p:spPr bwMode="auto">
          <a:xfrm>
            <a:off x="0" y="1828800"/>
            <a:ext cx="3095625" cy="3095625"/>
          </a:xfrm>
          <a:prstGeom prst="rect">
            <a:avLst/>
          </a:prstGeom>
          <a:noFill/>
        </p:spPr>
      </p:pic>
      <p:pic>
        <p:nvPicPr>
          <p:cNvPr id="46084" name="Picture 4" descr="metaphors,question marks,symbols,web animations,silhouettes,web elements,punctuations,heads"/>
          <p:cNvPicPr>
            <a:picLocks noChangeAspect="1" noChangeArrowheads="1" noCrop="1"/>
          </p:cNvPicPr>
          <p:nvPr/>
        </p:nvPicPr>
        <p:blipFill>
          <a:blip r:embed="rId4" cstate="print"/>
          <a:srcRect/>
          <a:stretch>
            <a:fillRect/>
          </a:stretch>
        </p:blipFill>
        <p:spPr bwMode="auto">
          <a:xfrm>
            <a:off x="3124200" y="3505200"/>
            <a:ext cx="3095625" cy="3095625"/>
          </a:xfrm>
          <a:prstGeom prst="rect">
            <a:avLst/>
          </a:prstGeom>
          <a:noFill/>
        </p:spPr>
      </p:pic>
      <p:pic>
        <p:nvPicPr>
          <p:cNvPr id="46086" name="Picture 6" descr="answers,exclamations,jigsaws,puzzles,punctuations,question marks,symbols,web animations,web elements,leisure,games"/>
          <p:cNvPicPr>
            <a:picLocks noChangeAspect="1" noChangeArrowheads="1" noCrop="1"/>
          </p:cNvPicPr>
          <p:nvPr/>
        </p:nvPicPr>
        <p:blipFill>
          <a:blip r:embed="rId5" cstate="print"/>
          <a:srcRect/>
          <a:stretch>
            <a:fillRect/>
          </a:stretch>
        </p:blipFill>
        <p:spPr bwMode="auto">
          <a:xfrm>
            <a:off x="5715000" y="1447800"/>
            <a:ext cx="3095625" cy="30956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Oval 21"/>
          <p:cNvSpPr>
            <a:spLocks noChangeArrowheads="1"/>
          </p:cNvSpPr>
          <p:nvPr/>
        </p:nvSpPr>
        <p:spPr bwMode="auto">
          <a:xfrm>
            <a:off x="2819400" y="4343400"/>
            <a:ext cx="2057400" cy="1295400"/>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41987" name="Oval 5"/>
          <p:cNvSpPr>
            <a:spLocks noChangeArrowheads="1"/>
          </p:cNvSpPr>
          <p:nvPr/>
        </p:nvSpPr>
        <p:spPr bwMode="auto">
          <a:xfrm>
            <a:off x="2590800" y="2438400"/>
            <a:ext cx="2971800" cy="1524000"/>
          </a:xfrm>
          <a:prstGeom prst="ellipse">
            <a:avLst/>
          </a:prstGeom>
          <a:solidFill>
            <a:srgbClr val="FFFF00"/>
          </a:solidFill>
          <a:ln w="19050">
            <a:solidFill>
              <a:schemeClr val="tx1"/>
            </a:solidFill>
            <a:round/>
            <a:headEnd/>
            <a:tailEnd/>
          </a:ln>
        </p:spPr>
        <p:txBody>
          <a:bodyPr wrap="none" anchor="ctr"/>
          <a:lstStyle/>
          <a:p>
            <a:endParaRPr lang="en-US">
              <a:latin typeface="Calibri" pitchFamily="34" charset="0"/>
            </a:endParaRPr>
          </a:p>
        </p:txBody>
      </p:sp>
      <p:sp>
        <p:nvSpPr>
          <p:cNvPr id="41988" name="Oval 19"/>
          <p:cNvSpPr>
            <a:spLocks noChangeArrowheads="1"/>
          </p:cNvSpPr>
          <p:nvPr/>
        </p:nvSpPr>
        <p:spPr bwMode="auto">
          <a:xfrm>
            <a:off x="6172200" y="2667000"/>
            <a:ext cx="1981200" cy="1143000"/>
          </a:xfrm>
          <a:prstGeom prst="ellipse">
            <a:avLst/>
          </a:prstGeom>
          <a:solidFill>
            <a:srgbClr val="CC99FF"/>
          </a:solidFill>
          <a:ln w="9525">
            <a:solidFill>
              <a:schemeClr val="tx1"/>
            </a:solidFill>
            <a:round/>
            <a:headEnd/>
            <a:tailEnd/>
          </a:ln>
        </p:spPr>
        <p:txBody>
          <a:bodyPr wrap="none" anchor="ctr"/>
          <a:lstStyle/>
          <a:p>
            <a:endParaRPr lang="en-US">
              <a:latin typeface="Calibri" pitchFamily="34" charset="0"/>
            </a:endParaRPr>
          </a:p>
        </p:txBody>
      </p:sp>
      <p:sp>
        <p:nvSpPr>
          <p:cNvPr id="41989" name="Oval 13"/>
          <p:cNvSpPr>
            <a:spLocks noChangeArrowheads="1"/>
          </p:cNvSpPr>
          <p:nvPr/>
        </p:nvSpPr>
        <p:spPr bwMode="auto">
          <a:xfrm>
            <a:off x="5791200" y="1524000"/>
            <a:ext cx="1447800" cy="838200"/>
          </a:xfrm>
          <a:prstGeom prst="ellipse">
            <a:avLst/>
          </a:prstGeom>
          <a:solidFill>
            <a:schemeClr val="bg1"/>
          </a:solidFill>
          <a:ln w="9525">
            <a:solidFill>
              <a:schemeClr val="tx1"/>
            </a:solidFill>
            <a:round/>
            <a:headEnd/>
            <a:tailEnd/>
          </a:ln>
        </p:spPr>
        <p:txBody>
          <a:bodyPr wrap="none" anchor="ctr"/>
          <a:lstStyle/>
          <a:p>
            <a:endParaRPr lang="en-US">
              <a:latin typeface="Calibri" pitchFamily="34" charset="0"/>
            </a:endParaRPr>
          </a:p>
        </p:txBody>
      </p:sp>
      <p:sp>
        <p:nvSpPr>
          <p:cNvPr id="41990" name="Oval 12"/>
          <p:cNvSpPr>
            <a:spLocks noChangeArrowheads="1"/>
          </p:cNvSpPr>
          <p:nvPr/>
        </p:nvSpPr>
        <p:spPr bwMode="auto">
          <a:xfrm>
            <a:off x="2971800" y="1371600"/>
            <a:ext cx="1752600" cy="685800"/>
          </a:xfrm>
          <a:prstGeom prst="ellipse">
            <a:avLst/>
          </a:prstGeom>
          <a:solidFill>
            <a:srgbClr val="FFCC66"/>
          </a:solidFill>
          <a:ln w="9525">
            <a:solidFill>
              <a:schemeClr val="tx1"/>
            </a:solidFill>
            <a:round/>
            <a:headEnd/>
            <a:tailEnd/>
          </a:ln>
        </p:spPr>
        <p:txBody>
          <a:bodyPr wrap="none" anchor="ctr"/>
          <a:lstStyle/>
          <a:p>
            <a:endParaRPr lang="en-US">
              <a:latin typeface="Calibri" pitchFamily="34" charset="0"/>
            </a:endParaRPr>
          </a:p>
        </p:txBody>
      </p:sp>
      <p:sp>
        <p:nvSpPr>
          <p:cNvPr id="41991" name="Oval 14"/>
          <p:cNvSpPr>
            <a:spLocks noChangeArrowheads="1"/>
          </p:cNvSpPr>
          <p:nvPr/>
        </p:nvSpPr>
        <p:spPr bwMode="auto">
          <a:xfrm>
            <a:off x="5257800" y="4343400"/>
            <a:ext cx="2590800" cy="1371600"/>
          </a:xfrm>
          <a:prstGeom prst="ellipse">
            <a:avLst/>
          </a:prstGeom>
          <a:solidFill>
            <a:srgbClr val="92D050"/>
          </a:solidFill>
          <a:ln w="9525">
            <a:solidFill>
              <a:schemeClr val="tx1"/>
            </a:solidFill>
            <a:round/>
            <a:headEnd/>
            <a:tailEnd/>
          </a:ln>
        </p:spPr>
        <p:txBody>
          <a:bodyPr wrap="none" anchor="ctr"/>
          <a:lstStyle/>
          <a:p>
            <a:endParaRPr lang="en-US">
              <a:latin typeface="Calibri" pitchFamily="34" charset="0"/>
            </a:endParaRPr>
          </a:p>
        </p:txBody>
      </p:sp>
      <p:sp>
        <p:nvSpPr>
          <p:cNvPr id="41992" name="Oval 11"/>
          <p:cNvSpPr>
            <a:spLocks noChangeArrowheads="1"/>
          </p:cNvSpPr>
          <p:nvPr/>
        </p:nvSpPr>
        <p:spPr bwMode="auto">
          <a:xfrm>
            <a:off x="228600" y="1752600"/>
            <a:ext cx="2133600" cy="990600"/>
          </a:xfrm>
          <a:prstGeom prst="ellipse">
            <a:avLst/>
          </a:prstGeom>
          <a:solidFill>
            <a:srgbClr val="00CCFF"/>
          </a:solidFill>
          <a:ln w="9525">
            <a:solidFill>
              <a:schemeClr val="tx1"/>
            </a:solidFill>
            <a:round/>
            <a:headEnd/>
            <a:tailEnd/>
          </a:ln>
        </p:spPr>
        <p:txBody>
          <a:bodyPr wrap="none" anchor="ctr"/>
          <a:lstStyle/>
          <a:p>
            <a:endParaRPr lang="en-US">
              <a:latin typeface="Calibri" pitchFamily="34" charset="0"/>
            </a:endParaRPr>
          </a:p>
        </p:txBody>
      </p:sp>
      <p:sp>
        <p:nvSpPr>
          <p:cNvPr id="41993" name="Oval 15"/>
          <p:cNvSpPr>
            <a:spLocks noChangeArrowheads="1"/>
          </p:cNvSpPr>
          <p:nvPr/>
        </p:nvSpPr>
        <p:spPr bwMode="auto">
          <a:xfrm>
            <a:off x="0" y="3810000"/>
            <a:ext cx="2667000" cy="1447800"/>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41994" name="Text Box 4"/>
          <p:cNvSpPr txBox="1">
            <a:spLocks noChangeArrowheads="1"/>
          </p:cNvSpPr>
          <p:nvPr/>
        </p:nvSpPr>
        <p:spPr bwMode="auto">
          <a:xfrm>
            <a:off x="2514600" y="2895600"/>
            <a:ext cx="3352800" cy="822325"/>
          </a:xfrm>
          <a:prstGeom prst="rect">
            <a:avLst/>
          </a:prstGeom>
          <a:noFill/>
          <a:ln w="9525">
            <a:noFill/>
            <a:miter lim="800000"/>
            <a:headEnd/>
            <a:tailEnd/>
          </a:ln>
        </p:spPr>
        <p:txBody>
          <a:bodyPr>
            <a:spAutoFit/>
          </a:bodyPr>
          <a:lstStyle/>
          <a:p>
            <a:pPr algn="ctr">
              <a:spcBef>
                <a:spcPct val="50000"/>
              </a:spcBef>
            </a:pPr>
            <a:r>
              <a:rPr lang="en-US" b="1">
                <a:latin typeface="Calibri" pitchFamily="34" charset="0"/>
              </a:rPr>
              <a:t>HEALTHY COMMUNITY</a:t>
            </a:r>
          </a:p>
        </p:txBody>
      </p:sp>
      <p:sp>
        <p:nvSpPr>
          <p:cNvPr id="41995" name="Text Box 6"/>
          <p:cNvSpPr txBox="1">
            <a:spLocks noChangeArrowheads="1"/>
          </p:cNvSpPr>
          <p:nvPr/>
        </p:nvSpPr>
        <p:spPr bwMode="auto">
          <a:xfrm>
            <a:off x="533400" y="1981200"/>
            <a:ext cx="1524000" cy="457200"/>
          </a:xfrm>
          <a:prstGeom prst="rect">
            <a:avLst/>
          </a:prstGeom>
          <a:noFill/>
          <a:ln w="9525">
            <a:noFill/>
            <a:miter lim="800000"/>
            <a:headEnd/>
            <a:tailEnd/>
          </a:ln>
        </p:spPr>
        <p:txBody>
          <a:bodyPr>
            <a:spAutoFit/>
          </a:bodyPr>
          <a:lstStyle/>
          <a:p>
            <a:pPr>
              <a:spcBef>
                <a:spcPct val="50000"/>
              </a:spcBef>
            </a:pPr>
            <a:r>
              <a:rPr lang="en-US">
                <a:latin typeface="Calibri" pitchFamily="34" charset="0"/>
              </a:rPr>
              <a:t>Blue Print</a:t>
            </a:r>
          </a:p>
        </p:txBody>
      </p:sp>
      <p:sp>
        <p:nvSpPr>
          <p:cNvPr id="41996" name="Text Box 7"/>
          <p:cNvSpPr txBox="1">
            <a:spLocks noChangeArrowheads="1"/>
          </p:cNvSpPr>
          <p:nvPr/>
        </p:nvSpPr>
        <p:spPr bwMode="auto">
          <a:xfrm>
            <a:off x="5943600" y="1676400"/>
            <a:ext cx="2286000" cy="457200"/>
          </a:xfrm>
          <a:prstGeom prst="rect">
            <a:avLst/>
          </a:prstGeom>
          <a:noFill/>
          <a:ln w="9525">
            <a:noFill/>
            <a:miter lim="800000"/>
            <a:headEnd/>
            <a:tailEnd/>
          </a:ln>
        </p:spPr>
        <p:txBody>
          <a:bodyPr>
            <a:spAutoFit/>
          </a:bodyPr>
          <a:lstStyle/>
          <a:p>
            <a:pPr>
              <a:spcBef>
                <a:spcPct val="50000"/>
              </a:spcBef>
            </a:pPr>
            <a:r>
              <a:rPr lang="en-US">
                <a:latin typeface="Calibri" pitchFamily="34" charset="0"/>
              </a:rPr>
              <a:t>Energy</a:t>
            </a:r>
          </a:p>
        </p:txBody>
      </p:sp>
      <p:sp>
        <p:nvSpPr>
          <p:cNvPr id="41997" name="Text Box 8"/>
          <p:cNvSpPr txBox="1">
            <a:spLocks noChangeArrowheads="1"/>
          </p:cNvSpPr>
          <p:nvPr/>
        </p:nvSpPr>
        <p:spPr bwMode="auto">
          <a:xfrm>
            <a:off x="0" y="4114800"/>
            <a:ext cx="2819400" cy="822325"/>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Transit Oriented Development</a:t>
            </a:r>
          </a:p>
        </p:txBody>
      </p:sp>
      <p:sp>
        <p:nvSpPr>
          <p:cNvPr id="41998" name="Text Box 9"/>
          <p:cNvSpPr txBox="1">
            <a:spLocks noChangeArrowheads="1"/>
          </p:cNvSpPr>
          <p:nvPr/>
        </p:nvSpPr>
        <p:spPr bwMode="auto">
          <a:xfrm>
            <a:off x="3048000" y="1447800"/>
            <a:ext cx="2286000" cy="457200"/>
          </a:xfrm>
          <a:prstGeom prst="rect">
            <a:avLst/>
          </a:prstGeom>
          <a:noFill/>
          <a:ln w="9525">
            <a:noFill/>
            <a:miter lim="800000"/>
            <a:headEnd/>
            <a:tailEnd/>
          </a:ln>
        </p:spPr>
        <p:txBody>
          <a:bodyPr>
            <a:spAutoFit/>
          </a:bodyPr>
          <a:lstStyle/>
          <a:p>
            <a:pPr>
              <a:spcBef>
                <a:spcPct val="50000"/>
              </a:spcBef>
            </a:pPr>
            <a:r>
              <a:rPr lang="en-US">
                <a:latin typeface="Calibri" pitchFamily="34" charset="0"/>
              </a:rPr>
              <a:t>Mixed Use</a:t>
            </a:r>
          </a:p>
        </p:txBody>
      </p:sp>
      <p:sp>
        <p:nvSpPr>
          <p:cNvPr id="41999" name="Text Box 10"/>
          <p:cNvSpPr txBox="1">
            <a:spLocks noChangeArrowheads="1"/>
          </p:cNvSpPr>
          <p:nvPr/>
        </p:nvSpPr>
        <p:spPr bwMode="auto">
          <a:xfrm>
            <a:off x="5334000" y="4648200"/>
            <a:ext cx="2514600" cy="822325"/>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Green House Gases</a:t>
            </a:r>
          </a:p>
        </p:txBody>
      </p:sp>
      <p:sp>
        <p:nvSpPr>
          <p:cNvPr id="42000" name="Line 16"/>
          <p:cNvSpPr>
            <a:spLocks noChangeShapeType="1"/>
          </p:cNvSpPr>
          <p:nvPr/>
        </p:nvSpPr>
        <p:spPr bwMode="auto">
          <a:xfrm flipH="1">
            <a:off x="2362200" y="3733800"/>
            <a:ext cx="457200" cy="381000"/>
          </a:xfrm>
          <a:prstGeom prst="line">
            <a:avLst/>
          </a:prstGeom>
          <a:noFill/>
          <a:ln w="9525">
            <a:solidFill>
              <a:schemeClr val="tx1"/>
            </a:solidFill>
            <a:round/>
            <a:headEnd type="triangle" w="med" len="med"/>
            <a:tailEnd type="triangle" w="med" len="med"/>
          </a:ln>
        </p:spPr>
        <p:txBody>
          <a:bodyPr/>
          <a:lstStyle/>
          <a:p>
            <a:endParaRPr lang="en-US"/>
          </a:p>
        </p:txBody>
      </p:sp>
      <p:sp>
        <p:nvSpPr>
          <p:cNvPr id="42001" name="Text Box 4"/>
          <p:cNvSpPr txBox="1">
            <a:spLocks noChangeArrowheads="1"/>
          </p:cNvSpPr>
          <p:nvPr/>
        </p:nvSpPr>
        <p:spPr bwMode="auto">
          <a:xfrm>
            <a:off x="381000" y="304800"/>
            <a:ext cx="4572000" cy="584200"/>
          </a:xfrm>
          <a:prstGeom prst="rect">
            <a:avLst/>
          </a:prstGeom>
          <a:solidFill>
            <a:schemeClr val="tx2"/>
          </a:solidFill>
          <a:ln w="9525" algn="ctr">
            <a:noFill/>
            <a:miter lim="800000"/>
            <a:headEnd/>
            <a:tailEnd/>
          </a:ln>
        </p:spPr>
        <p:txBody>
          <a:bodyPr>
            <a:spAutoFit/>
          </a:bodyPr>
          <a:lstStyle/>
          <a:p>
            <a:r>
              <a:rPr lang="en-US">
                <a:latin typeface="Calibri" pitchFamily="34" charset="0"/>
              </a:rPr>
              <a:t>It</a:t>
            </a:r>
            <a:r>
              <a:rPr lang="en-US" sz="3200">
                <a:solidFill>
                  <a:schemeClr val="bg1"/>
                </a:solidFill>
                <a:latin typeface="Calibri" pitchFamily="34" charset="0"/>
              </a:rPr>
              <a:t> Look for Opportunities!</a:t>
            </a:r>
          </a:p>
        </p:txBody>
      </p:sp>
      <p:sp>
        <p:nvSpPr>
          <p:cNvPr id="42002" name="Text Box 18"/>
          <p:cNvSpPr txBox="1">
            <a:spLocks noChangeArrowheads="1"/>
          </p:cNvSpPr>
          <p:nvPr/>
        </p:nvSpPr>
        <p:spPr bwMode="auto">
          <a:xfrm>
            <a:off x="6400800" y="3048000"/>
            <a:ext cx="2286000" cy="457200"/>
          </a:xfrm>
          <a:prstGeom prst="rect">
            <a:avLst/>
          </a:prstGeom>
          <a:noFill/>
          <a:ln w="9525">
            <a:noFill/>
            <a:miter lim="800000"/>
            <a:headEnd/>
            <a:tailEnd/>
          </a:ln>
        </p:spPr>
        <p:txBody>
          <a:bodyPr>
            <a:spAutoFit/>
          </a:bodyPr>
          <a:lstStyle/>
          <a:p>
            <a:pPr>
              <a:spcBef>
                <a:spcPct val="50000"/>
              </a:spcBef>
            </a:pPr>
            <a:r>
              <a:rPr lang="en-US">
                <a:latin typeface="Calibri" pitchFamily="34" charset="0"/>
              </a:rPr>
              <a:t>Air Quality</a:t>
            </a:r>
          </a:p>
        </p:txBody>
      </p:sp>
      <p:sp>
        <p:nvSpPr>
          <p:cNvPr id="42003" name="Text Box 20"/>
          <p:cNvSpPr txBox="1">
            <a:spLocks noChangeArrowheads="1"/>
          </p:cNvSpPr>
          <p:nvPr/>
        </p:nvSpPr>
        <p:spPr bwMode="auto">
          <a:xfrm>
            <a:off x="2819400" y="4495800"/>
            <a:ext cx="2133600" cy="822325"/>
          </a:xfrm>
          <a:prstGeom prst="rect">
            <a:avLst/>
          </a:prstGeom>
          <a:noFill/>
          <a:ln w="9525">
            <a:noFill/>
            <a:miter lim="800000"/>
            <a:headEnd/>
            <a:tailEnd/>
          </a:ln>
        </p:spPr>
        <p:txBody>
          <a:bodyPr>
            <a:spAutoFit/>
          </a:bodyPr>
          <a:lstStyle/>
          <a:p>
            <a:pPr algn="ctr">
              <a:spcBef>
                <a:spcPct val="50000"/>
              </a:spcBef>
            </a:pPr>
            <a:r>
              <a:rPr lang="en-US">
                <a:latin typeface="Calibri" pitchFamily="34" charset="0"/>
              </a:rPr>
              <a:t>Resource Conservation</a:t>
            </a:r>
          </a:p>
        </p:txBody>
      </p:sp>
      <p:sp>
        <p:nvSpPr>
          <p:cNvPr id="42004" name="Line 22"/>
          <p:cNvSpPr>
            <a:spLocks noChangeShapeType="1"/>
          </p:cNvSpPr>
          <p:nvPr/>
        </p:nvSpPr>
        <p:spPr bwMode="auto">
          <a:xfrm flipH="1" flipV="1">
            <a:off x="2133600" y="2514600"/>
            <a:ext cx="457200" cy="381000"/>
          </a:xfrm>
          <a:prstGeom prst="line">
            <a:avLst/>
          </a:prstGeom>
          <a:noFill/>
          <a:ln w="9525">
            <a:solidFill>
              <a:schemeClr val="tx1"/>
            </a:solidFill>
            <a:round/>
            <a:headEnd type="triangle" w="med" len="med"/>
            <a:tailEnd type="triangle" w="med" len="med"/>
          </a:ln>
        </p:spPr>
        <p:txBody>
          <a:bodyPr/>
          <a:lstStyle/>
          <a:p>
            <a:endParaRPr lang="en-US"/>
          </a:p>
        </p:txBody>
      </p:sp>
      <p:sp>
        <p:nvSpPr>
          <p:cNvPr id="42005" name="Line 23"/>
          <p:cNvSpPr>
            <a:spLocks noChangeShapeType="1"/>
          </p:cNvSpPr>
          <p:nvPr/>
        </p:nvSpPr>
        <p:spPr bwMode="auto">
          <a:xfrm flipV="1">
            <a:off x="3962400" y="2133600"/>
            <a:ext cx="0" cy="228600"/>
          </a:xfrm>
          <a:prstGeom prst="line">
            <a:avLst/>
          </a:prstGeom>
          <a:noFill/>
          <a:ln w="9525">
            <a:solidFill>
              <a:schemeClr val="tx1"/>
            </a:solidFill>
            <a:round/>
            <a:headEnd type="triangle" w="med" len="med"/>
            <a:tailEnd type="triangle" w="med" len="med"/>
          </a:ln>
        </p:spPr>
        <p:txBody>
          <a:bodyPr/>
          <a:lstStyle/>
          <a:p>
            <a:endParaRPr lang="en-US"/>
          </a:p>
        </p:txBody>
      </p:sp>
      <p:sp>
        <p:nvSpPr>
          <p:cNvPr id="42006" name="Line 24"/>
          <p:cNvSpPr>
            <a:spLocks noChangeShapeType="1"/>
          </p:cNvSpPr>
          <p:nvPr/>
        </p:nvSpPr>
        <p:spPr bwMode="auto">
          <a:xfrm flipV="1">
            <a:off x="5410200" y="2286000"/>
            <a:ext cx="533400" cy="457200"/>
          </a:xfrm>
          <a:prstGeom prst="line">
            <a:avLst/>
          </a:prstGeom>
          <a:noFill/>
          <a:ln w="9525">
            <a:solidFill>
              <a:schemeClr val="tx1"/>
            </a:solidFill>
            <a:round/>
            <a:headEnd type="triangle" w="med" len="med"/>
            <a:tailEnd type="triangle" w="med" len="med"/>
          </a:ln>
        </p:spPr>
        <p:txBody>
          <a:bodyPr/>
          <a:lstStyle/>
          <a:p>
            <a:endParaRPr lang="en-US"/>
          </a:p>
        </p:txBody>
      </p:sp>
      <p:sp>
        <p:nvSpPr>
          <p:cNvPr id="42007" name="Line 25"/>
          <p:cNvSpPr>
            <a:spLocks noChangeShapeType="1"/>
          </p:cNvSpPr>
          <p:nvPr/>
        </p:nvSpPr>
        <p:spPr bwMode="auto">
          <a:xfrm>
            <a:off x="5638800" y="3276600"/>
            <a:ext cx="457200" cy="0"/>
          </a:xfrm>
          <a:prstGeom prst="line">
            <a:avLst/>
          </a:prstGeom>
          <a:noFill/>
          <a:ln w="9525">
            <a:solidFill>
              <a:schemeClr val="tx1"/>
            </a:solidFill>
            <a:round/>
            <a:headEnd type="triangle" w="med" len="med"/>
            <a:tailEnd type="triangle" w="med" len="med"/>
          </a:ln>
        </p:spPr>
        <p:txBody>
          <a:bodyPr/>
          <a:lstStyle/>
          <a:p>
            <a:endParaRPr lang="en-US"/>
          </a:p>
        </p:txBody>
      </p:sp>
      <p:sp>
        <p:nvSpPr>
          <p:cNvPr id="42008" name="Line 26"/>
          <p:cNvSpPr>
            <a:spLocks noChangeShapeType="1"/>
          </p:cNvSpPr>
          <p:nvPr/>
        </p:nvSpPr>
        <p:spPr bwMode="auto">
          <a:xfrm>
            <a:off x="5181600" y="3810000"/>
            <a:ext cx="533400" cy="609600"/>
          </a:xfrm>
          <a:prstGeom prst="line">
            <a:avLst/>
          </a:prstGeom>
          <a:noFill/>
          <a:ln w="9525">
            <a:solidFill>
              <a:schemeClr val="tx1"/>
            </a:solidFill>
            <a:round/>
            <a:headEnd type="triangle" w="med" len="med"/>
            <a:tailEnd type="triangle" w="med" len="med"/>
          </a:ln>
        </p:spPr>
        <p:txBody>
          <a:bodyPr/>
          <a:lstStyle/>
          <a:p>
            <a:endParaRPr lang="en-US"/>
          </a:p>
        </p:txBody>
      </p:sp>
      <p:sp>
        <p:nvSpPr>
          <p:cNvPr id="42009" name="Line 27"/>
          <p:cNvSpPr>
            <a:spLocks noChangeShapeType="1"/>
          </p:cNvSpPr>
          <p:nvPr/>
        </p:nvSpPr>
        <p:spPr bwMode="auto">
          <a:xfrm flipH="1">
            <a:off x="3962400" y="3962400"/>
            <a:ext cx="76200" cy="381000"/>
          </a:xfrm>
          <a:prstGeom prst="line">
            <a:avLst/>
          </a:prstGeom>
          <a:noFill/>
          <a:ln w="9525">
            <a:solidFill>
              <a:schemeClr val="tx1"/>
            </a:solidFill>
            <a:round/>
            <a:headEnd type="triangle" w="med" len="me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3" cstate="print"/>
          <a:srcRect/>
          <a:stretch>
            <a:fillRect/>
          </a:stretch>
        </p:blipFill>
        <p:spPr>
          <a:xfrm>
            <a:off x="3124200" y="88900"/>
            <a:ext cx="6019800" cy="6769100"/>
          </a:xfrm>
        </p:spPr>
      </p:pic>
      <p:sp>
        <p:nvSpPr>
          <p:cNvPr id="43011" name="Text Box 4"/>
          <p:cNvSpPr txBox="1">
            <a:spLocks noChangeArrowheads="1"/>
          </p:cNvSpPr>
          <p:nvPr/>
        </p:nvSpPr>
        <p:spPr bwMode="auto">
          <a:xfrm>
            <a:off x="0" y="304800"/>
            <a:ext cx="3200400" cy="2124075"/>
          </a:xfrm>
          <a:prstGeom prst="rect">
            <a:avLst/>
          </a:prstGeom>
          <a:solidFill>
            <a:schemeClr val="tx2"/>
          </a:solidFill>
          <a:ln w="9525" algn="ctr">
            <a:noFill/>
            <a:miter lim="800000"/>
            <a:headEnd/>
            <a:tailEnd/>
          </a:ln>
        </p:spPr>
        <p:txBody>
          <a:bodyPr>
            <a:spAutoFit/>
          </a:bodyPr>
          <a:lstStyle/>
          <a:p>
            <a:r>
              <a:rPr lang="en-US" sz="4400">
                <a:solidFill>
                  <a:schemeClr val="bg1"/>
                </a:solidFill>
                <a:latin typeface="Calibri" pitchFamily="34" charset="0"/>
              </a:rPr>
              <a:t>It Takes a Collaborative Effort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81000" y="1371600"/>
            <a:ext cx="7924800" cy="4525963"/>
          </a:xfrm>
        </p:spPr>
        <p:txBody>
          <a:bodyPr/>
          <a:lstStyle/>
          <a:p>
            <a:pPr lvl="2" eaLnBrk="1" hangingPunct="1"/>
            <a:r>
              <a:rPr lang="en-US" smtClean="0"/>
              <a:t>Each of us can be “Change Agents”</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buFontTx/>
              <a:buNone/>
            </a:pPr>
            <a:endParaRPr lang="en-US" smtClean="0"/>
          </a:p>
        </p:txBody>
      </p:sp>
      <p:sp>
        <p:nvSpPr>
          <p:cNvPr id="44035" name="Text Box 4"/>
          <p:cNvSpPr txBox="1">
            <a:spLocks noChangeArrowheads="1"/>
          </p:cNvSpPr>
          <p:nvPr/>
        </p:nvSpPr>
        <p:spPr bwMode="auto">
          <a:xfrm>
            <a:off x="457200" y="457200"/>
            <a:ext cx="7239000" cy="584200"/>
          </a:xfrm>
          <a:prstGeom prst="rect">
            <a:avLst/>
          </a:prstGeom>
          <a:solidFill>
            <a:schemeClr val="tx2"/>
          </a:solidFill>
          <a:ln w="9525" algn="ctr">
            <a:noFill/>
            <a:miter lim="800000"/>
            <a:headEnd/>
            <a:tailEnd/>
          </a:ln>
        </p:spPr>
        <p:txBody>
          <a:bodyPr>
            <a:spAutoFit/>
          </a:bodyPr>
          <a:lstStyle/>
          <a:p>
            <a:r>
              <a:rPr lang="en-US" sz="3200" dirty="0">
                <a:solidFill>
                  <a:schemeClr val="bg1"/>
                </a:solidFill>
                <a:latin typeface="Calibri" pitchFamily="34" charset="0"/>
              </a:rPr>
              <a:t>Us here, Right </a:t>
            </a:r>
            <a:r>
              <a:rPr lang="en-US" sz="3200" dirty="0" smtClean="0">
                <a:solidFill>
                  <a:schemeClr val="bg1"/>
                </a:solidFill>
                <a:latin typeface="Calibri" pitchFamily="34" charset="0"/>
              </a:rPr>
              <a:t>now</a:t>
            </a:r>
            <a:endParaRPr lang="en-US" sz="3200" dirty="0">
              <a:solidFill>
                <a:schemeClr val="bg1"/>
              </a:solidFill>
              <a:latin typeface="Calibri" pitchFamily="34" charset="0"/>
            </a:endParaRPr>
          </a:p>
        </p:txBody>
      </p:sp>
      <p:pic>
        <p:nvPicPr>
          <p:cNvPr id="44036" name="Picture 8" descr="ggb1"/>
          <p:cNvPicPr>
            <a:picLocks noChangeAspect="1" noChangeArrowheads="1"/>
          </p:cNvPicPr>
          <p:nvPr/>
        </p:nvPicPr>
        <p:blipFill>
          <a:blip r:embed="rId3" cstate="print"/>
          <a:srcRect/>
          <a:stretch>
            <a:fillRect/>
          </a:stretch>
        </p:blipFill>
        <p:spPr bwMode="auto">
          <a:xfrm>
            <a:off x="914400" y="1905000"/>
            <a:ext cx="6324600" cy="3709988"/>
          </a:xfrm>
          <a:prstGeom prst="rect">
            <a:avLst/>
          </a:prstGeom>
          <a:noFill/>
          <a:ln w="9525">
            <a:noFill/>
            <a:miter lim="800000"/>
            <a:headEnd/>
            <a:tailEnd/>
          </a:ln>
        </p:spPr>
      </p:pic>
      <p:sp>
        <p:nvSpPr>
          <p:cNvPr id="44037" name="TextBox 4"/>
          <p:cNvSpPr txBox="1">
            <a:spLocks noChangeArrowheads="1"/>
          </p:cNvSpPr>
          <p:nvPr/>
        </p:nvSpPr>
        <p:spPr bwMode="auto">
          <a:xfrm>
            <a:off x="990600" y="5943600"/>
            <a:ext cx="2133600" cy="646113"/>
          </a:xfrm>
          <a:prstGeom prst="rect">
            <a:avLst/>
          </a:prstGeom>
          <a:noFill/>
          <a:ln w="9525">
            <a:noFill/>
            <a:miter lim="800000"/>
            <a:headEnd/>
            <a:tailEnd/>
          </a:ln>
        </p:spPr>
        <p:txBody>
          <a:bodyPr wrap="square">
            <a:spAutoFit/>
          </a:bodyPr>
          <a:lstStyle/>
          <a:p>
            <a:r>
              <a:rPr lang="en-US" dirty="0">
                <a:latin typeface="Calibri" pitchFamily="34" charset="0"/>
              </a:rPr>
              <a:t>Golden Gate Bridge 1935</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t>THANK YOU!</a:t>
            </a:r>
          </a:p>
        </p:txBody>
      </p:sp>
      <p:pic>
        <p:nvPicPr>
          <p:cNvPr id="84995" name="Picture 3" descr="j0195812"/>
          <p:cNvPicPr>
            <a:picLocks noGrp="1" noChangeAspect="1" noChangeArrowheads="1"/>
          </p:cNvPicPr>
          <p:nvPr>
            <p:ph idx="1"/>
          </p:nvPr>
        </p:nvPicPr>
        <p:blipFill>
          <a:blip r:embed="rId3" cstate="print"/>
          <a:srcRect/>
          <a:stretch>
            <a:fillRect/>
          </a:stretch>
        </p:blipFill>
        <p:spPr bwMode="auto">
          <a:xfrm>
            <a:off x="2133600" y="1295400"/>
            <a:ext cx="4814888" cy="4953000"/>
          </a:xfrm>
          <a:noFill/>
          <a:ln>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229600" cy="4525963"/>
          </a:xfrm>
        </p:spPr>
        <p:txBody>
          <a:bodyPr>
            <a:normAutofit/>
          </a:bodyPr>
          <a:lstStyle/>
          <a:p>
            <a:pPr>
              <a:buNone/>
            </a:pPr>
            <a:r>
              <a:rPr lang="en-US" dirty="0" smtClean="0"/>
              <a:t>My Contact Information:</a:t>
            </a:r>
          </a:p>
          <a:p>
            <a:pPr>
              <a:buNone/>
            </a:pPr>
            <a:r>
              <a:rPr lang="en-US" dirty="0" smtClean="0"/>
              <a:t>		</a:t>
            </a:r>
          </a:p>
          <a:p>
            <a:pPr>
              <a:buNone/>
            </a:pPr>
            <a:r>
              <a:rPr lang="en-US" dirty="0" smtClean="0"/>
              <a:t>Keith Woodcock, AICP</a:t>
            </a:r>
          </a:p>
          <a:p>
            <a:pPr>
              <a:buNone/>
            </a:pPr>
            <a:r>
              <a:rPr lang="en-US" sz="2400" cap="small" dirty="0" smtClean="0">
                <a:latin typeface="Century Schoolbook" pitchFamily="18" charset="0"/>
              </a:rPr>
              <a:t>Community and Regional Planning Center</a:t>
            </a:r>
          </a:p>
          <a:p>
            <a:pPr>
              <a:buNone/>
            </a:pPr>
            <a:r>
              <a:rPr lang="en-US" sz="2400" cap="small" dirty="0" smtClean="0">
                <a:latin typeface="Century Schoolbook" pitchFamily="18" charset="0"/>
              </a:rPr>
              <a:t>California State University, Fresno</a:t>
            </a:r>
          </a:p>
          <a:p>
            <a:pPr>
              <a:buNone/>
            </a:pPr>
            <a:r>
              <a:rPr lang="en-US" sz="2400" dirty="0" smtClean="0">
                <a:hlinkClick r:id="rId3"/>
              </a:rPr>
              <a:t>kewoodcock@csufresno.edu</a:t>
            </a:r>
            <a:endParaRPr lang="en-US" sz="2400" dirty="0" smtClean="0"/>
          </a:p>
          <a:p>
            <a:pPr>
              <a:buNone/>
            </a:pPr>
            <a:endParaRPr lang="en-US" sz="2400" cap="small" dirty="0" smtClean="0"/>
          </a:p>
        </p:txBody>
      </p:sp>
      <p:pic>
        <p:nvPicPr>
          <p:cNvPr id="4" name="Picture 4" descr="boiler_bursting_md_wht"/>
          <p:cNvPicPr>
            <a:picLocks noChangeAspect="1" noChangeArrowheads="1" noCrop="1"/>
          </p:cNvPicPr>
          <p:nvPr/>
        </p:nvPicPr>
        <p:blipFill>
          <a:blip r:embed="rId4" cstate="print"/>
          <a:srcRect/>
          <a:stretch>
            <a:fillRect/>
          </a:stretch>
        </p:blipFill>
        <p:spPr bwMode="auto">
          <a:xfrm>
            <a:off x="7010400" y="4800600"/>
            <a:ext cx="1638300" cy="163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4"/>
          <p:cNvGraphicFramePr>
            <a:graphicFrameLocks noGrp="1" noChangeAspect="1"/>
          </p:cNvGraphicFramePr>
          <p:nvPr>
            <p:ph idx="4294967295"/>
          </p:nvPr>
        </p:nvGraphicFramePr>
        <p:xfrm>
          <a:off x="584200" y="965200"/>
          <a:ext cx="8051800" cy="5372100"/>
        </p:xfrm>
        <a:graphic>
          <a:graphicData uri="http://schemas.openxmlformats.org/drawingml/2006/chart">
            <c:chart xmlns:c="http://schemas.openxmlformats.org/drawingml/2006/chart" xmlns:r="http://schemas.openxmlformats.org/officeDocument/2006/relationships" r:id="rId3"/>
          </a:graphicData>
        </a:graphic>
      </p:graphicFrame>
      <p:sp>
        <p:nvSpPr>
          <p:cNvPr id="1028" name="Text Box 8"/>
          <p:cNvSpPr txBox="1">
            <a:spLocks noChangeArrowheads="1"/>
          </p:cNvSpPr>
          <p:nvPr/>
        </p:nvSpPr>
        <p:spPr bwMode="auto">
          <a:xfrm>
            <a:off x="1371600" y="4724400"/>
            <a:ext cx="3200400" cy="366713"/>
          </a:xfrm>
          <a:prstGeom prst="rect">
            <a:avLst/>
          </a:prstGeom>
          <a:noFill/>
          <a:ln w="9525">
            <a:noFill/>
            <a:miter lim="800000"/>
            <a:headEnd/>
            <a:tailEnd/>
          </a:ln>
        </p:spPr>
        <p:txBody>
          <a:bodyPr>
            <a:spAutoFit/>
          </a:bodyPr>
          <a:lstStyle/>
          <a:p>
            <a:r>
              <a:rPr lang="en-US" b="1" dirty="0">
                <a:latin typeface="Calibri" pitchFamily="34" charset="0"/>
              </a:rPr>
              <a:t>Southern S.J. Valley</a:t>
            </a:r>
          </a:p>
        </p:txBody>
      </p:sp>
      <p:sp>
        <p:nvSpPr>
          <p:cNvPr id="1029" name="Line 9"/>
          <p:cNvSpPr>
            <a:spLocks noChangeShapeType="1"/>
          </p:cNvSpPr>
          <p:nvPr/>
        </p:nvSpPr>
        <p:spPr bwMode="auto">
          <a:xfrm flipV="1">
            <a:off x="3581400" y="4800600"/>
            <a:ext cx="1371600" cy="152400"/>
          </a:xfrm>
          <a:prstGeom prst="line">
            <a:avLst/>
          </a:prstGeom>
          <a:noFill/>
          <a:ln w="19050">
            <a:solidFill>
              <a:schemeClr val="tx1"/>
            </a:solidFill>
            <a:round/>
            <a:headEnd/>
            <a:tailEnd type="triangle" w="med" len="med"/>
          </a:ln>
        </p:spPr>
        <p:txBody>
          <a:bodyPr/>
          <a:lstStyle/>
          <a:p>
            <a:endParaRPr lang="en-US"/>
          </a:p>
        </p:txBody>
      </p:sp>
      <p:sp>
        <p:nvSpPr>
          <p:cNvPr id="1030" name="AutoShape 11"/>
          <p:cNvSpPr>
            <a:spLocks noChangeArrowheads="1"/>
          </p:cNvSpPr>
          <p:nvPr/>
        </p:nvSpPr>
        <p:spPr bwMode="auto">
          <a:xfrm>
            <a:off x="0" y="0"/>
            <a:ext cx="3962400" cy="685800"/>
          </a:xfrm>
          <a:prstGeom prst="flowChartProcess">
            <a:avLst/>
          </a:prstGeom>
          <a:solidFill>
            <a:schemeClr val="tx2"/>
          </a:solidFill>
          <a:ln w="38100">
            <a:solidFill>
              <a:schemeClr val="tx1"/>
            </a:solidFill>
            <a:miter lim="800000"/>
            <a:headEnd/>
            <a:tailEnd/>
          </a:ln>
        </p:spPr>
        <p:txBody>
          <a:bodyPr wrap="none" anchor="ctr"/>
          <a:lstStyle/>
          <a:p>
            <a:r>
              <a:rPr lang="en-US" sz="3200" dirty="0" smtClean="0">
                <a:solidFill>
                  <a:schemeClr val="bg1"/>
                </a:solidFill>
              </a:rPr>
              <a:t>The Challenges/Issues</a:t>
            </a:r>
            <a:endParaRPr lang="en-US" sz="3200" dirty="0">
              <a:solidFill>
                <a:schemeClr val="bg1"/>
              </a:solidFill>
              <a:latin typeface="Calibri" pitchFamily="34" charset="0"/>
            </a:endParaRPr>
          </a:p>
        </p:txBody>
      </p:sp>
      <p:sp>
        <p:nvSpPr>
          <p:cNvPr id="1031" name="Text Box 13"/>
          <p:cNvSpPr txBox="1">
            <a:spLocks noChangeArrowheads="1"/>
          </p:cNvSpPr>
          <p:nvPr/>
        </p:nvSpPr>
        <p:spPr bwMode="auto">
          <a:xfrm>
            <a:off x="3886200" y="6278562"/>
            <a:ext cx="6172200" cy="579438"/>
          </a:xfrm>
          <a:prstGeom prst="rect">
            <a:avLst/>
          </a:prstGeom>
          <a:noFill/>
          <a:ln w="9525" algn="ctr">
            <a:noFill/>
            <a:miter lim="800000"/>
            <a:headEnd/>
            <a:tailEnd/>
          </a:ln>
        </p:spPr>
        <p:txBody>
          <a:bodyPr>
            <a:spAutoFit/>
          </a:bodyPr>
          <a:lstStyle/>
          <a:p>
            <a:r>
              <a:rPr lang="en-US" sz="3200" dirty="0">
                <a:solidFill>
                  <a:srgbClr val="008000"/>
                </a:solidFill>
                <a:latin typeface="Calibri" pitchFamily="34" charset="0"/>
              </a:rPr>
              <a:t>Social Economic Concerns</a:t>
            </a:r>
          </a:p>
        </p:txBody>
      </p:sp>
      <p:sp>
        <p:nvSpPr>
          <p:cNvPr id="1032" name="Text Box 14"/>
          <p:cNvSpPr txBox="1">
            <a:spLocks noChangeArrowheads="1"/>
          </p:cNvSpPr>
          <p:nvPr/>
        </p:nvSpPr>
        <p:spPr bwMode="auto">
          <a:xfrm>
            <a:off x="5486400" y="5943600"/>
            <a:ext cx="3200400" cy="366713"/>
          </a:xfrm>
          <a:prstGeom prst="rect">
            <a:avLst/>
          </a:prstGeom>
          <a:noFill/>
          <a:ln w="9525" algn="ctr">
            <a:noFill/>
            <a:miter lim="800000"/>
            <a:headEnd/>
            <a:tailEnd/>
          </a:ln>
        </p:spPr>
        <p:txBody>
          <a:bodyPr>
            <a:spAutoFit/>
          </a:bodyPr>
          <a:lstStyle/>
          <a:p>
            <a:r>
              <a:rPr lang="en-US">
                <a:latin typeface="Calibri" pitchFamily="34" charset="0"/>
              </a:rPr>
              <a:t>Per Capita Income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a:xfrm>
            <a:off x="457200" y="1676400"/>
            <a:ext cx="4953000" cy="3886200"/>
          </a:xfrm>
        </p:spPr>
        <p:txBody>
          <a:bodyPr/>
          <a:lstStyle/>
          <a:p>
            <a:pPr eaLnBrk="1" hangingPunct="1"/>
            <a:r>
              <a:rPr lang="en-US" smtClean="0"/>
              <a:t>Definition?</a:t>
            </a:r>
          </a:p>
          <a:p>
            <a:pPr eaLnBrk="1" hangingPunct="1">
              <a:buFontTx/>
              <a:buNone/>
            </a:pPr>
            <a:endParaRPr lang="en-US" sz="2400" smtClean="0"/>
          </a:p>
          <a:p>
            <a:pPr eaLnBrk="1" hangingPunct="1"/>
            <a:r>
              <a:rPr lang="en-US" smtClean="0"/>
              <a:t>How Measured?</a:t>
            </a:r>
          </a:p>
          <a:p>
            <a:pPr eaLnBrk="1" hangingPunct="1">
              <a:buFontTx/>
              <a:buNone/>
            </a:pPr>
            <a:r>
              <a:rPr lang="en-US" sz="2400" smtClean="0"/>
              <a:t>What Indicators do we use?</a:t>
            </a:r>
          </a:p>
          <a:p>
            <a:pPr eaLnBrk="1" hangingPunct="1"/>
            <a:endParaRPr lang="en-US" sz="2400" smtClean="0"/>
          </a:p>
          <a:p>
            <a:pPr eaLnBrk="1" hangingPunct="1"/>
            <a:r>
              <a:rPr lang="en-US" smtClean="0"/>
              <a:t>What’s the Goal?</a:t>
            </a:r>
          </a:p>
          <a:p>
            <a:pPr eaLnBrk="1" hangingPunct="1">
              <a:buFontTx/>
              <a:buNone/>
            </a:pPr>
            <a:r>
              <a:rPr lang="en-US" sz="2400" smtClean="0"/>
              <a:t>To support and encourage good health practices</a:t>
            </a:r>
          </a:p>
          <a:p>
            <a:pPr eaLnBrk="1" hangingPunct="1">
              <a:buFontTx/>
              <a:buNone/>
            </a:pPr>
            <a:endParaRPr lang="en-US" sz="1800" smtClean="0"/>
          </a:p>
        </p:txBody>
      </p:sp>
      <p:pic>
        <p:nvPicPr>
          <p:cNvPr id="16387" name="Picture 4" descr="raiinbow"/>
          <p:cNvPicPr>
            <a:picLocks noChangeAspect="1" noChangeArrowheads="1"/>
          </p:cNvPicPr>
          <p:nvPr/>
        </p:nvPicPr>
        <p:blipFill>
          <a:blip r:embed="rId3" cstate="print"/>
          <a:srcRect/>
          <a:stretch>
            <a:fillRect/>
          </a:stretch>
        </p:blipFill>
        <p:spPr bwMode="auto">
          <a:xfrm>
            <a:off x="5638800" y="2209800"/>
            <a:ext cx="2578100" cy="3848100"/>
          </a:xfrm>
          <a:prstGeom prst="rect">
            <a:avLst/>
          </a:prstGeom>
          <a:noFill/>
          <a:ln w="9525">
            <a:noFill/>
            <a:miter lim="800000"/>
            <a:headEnd/>
            <a:tailEnd/>
          </a:ln>
        </p:spPr>
      </p:pic>
      <p:sp>
        <p:nvSpPr>
          <p:cNvPr id="16388" name="Text Box 6"/>
          <p:cNvSpPr txBox="1">
            <a:spLocks noChangeArrowheads="1"/>
          </p:cNvSpPr>
          <p:nvPr/>
        </p:nvSpPr>
        <p:spPr bwMode="auto">
          <a:xfrm>
            <a:off x="304800" y="381000"/>
            <a:ext cx="6629400" cy="701675"/>
          </a:xfrm>
          <a:prstGeom prst="rect">
            <a:avLst/>
          </a:prstGeom>
          <a:solidFill>
            <a:schemeClr val="tx2"/>
          </a:solidFill>
          <a:ln w="9525" algn="ctr">
            <a:noFill/>
            <a:miter lim="800000"/>
            <a:headEnd/>
            <a:tailEnd/>
          </a:ln>
        </p:spPr>
        <p:txBody>
          <a:bodyPr>
            <a:spAutoFit/>
          </a:bodyPr>
          <a:lstStyle/>
          <a:p>
            <a:r>
              <a:rPr lang="en-US" sz="4000">
                <a:solidFill>
                  <a:schemeClr val="bg1"/>
                </a:solidFill>
                <a:latin typeface="Calibri" pitchFamily="34" charset="0"/>
              </a:rPr>
              <a:t>What is a “Healthy Delano”?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bwMode="auto">
          <a:xfrm>
            <a:off x="457200" y="1371600"/>
            <a:ext cx="4419600" cy="3962400"/>
          </a:xfrm>
          <a:noFill/>
          <a:ln>
            <a:miter lim="800000"/>
            <a:headEnd/>
            <a:tailEnd/>
          </a:ln>
        </p:spPr>
        <p:txBody>
          <a:bodyPr vert="horz" wrap="square" lIns="91440" tIns="45720" rIns="91440" bIns="45720" numCol="1" anchor="t" anchorCtr="0" compatLnSpc="1">
            <a:prstTxWarp prst="textNoShape">
              <a:avLst/>
            </a:prstTxWarp>
            <a:normAutofit fontScale="92500"/>
          </a:bodyPr>
          <a:lstStyle/>
          <a:p>
            <a:pPr eaLnBrk="1" hangingPunct="1">
              <a:buFontTx/>
              <a:buNone/>
            </a:pPr>
            <a:endParaRPr lang="en-US" dirty="0" smtClean="0"/>
          </a:p>
          <a:p>
            <a:pPr eaLnBrk="1" hangingPunct="1"/>
            <a:r>
              <a:rPr lang="en-US" dirty="0" smtClean="0"/>
              <a:t>Determinates of Health</a:t>
            </a:r>
          </a:p>
          <a:p>
            <a:pPr eaLnBrk="1" hangingPunct="1">
              <a:buFontTx/>
              <a:buNone/>
            </a:pPr>
            <a:r>
              <a:rPr lang="en-US" dirty="0" smtClean="0"/>
              <a:t>	</a:t>
            </a:r>
            <a:r>
              <a:rPr lang="en-US" sz="2800" dirty="0" smtClean="0"/>
              <a:t>(What are the ‘roots’ of health?)</a:t>
            </a:r>
          </a:p>
          <a:p>
            <a:pPr eaLnBrk="1" hangingPunct="1">
              <a:buFontTx/>
              <a:buNone/>
            </a:pPr>
            <a:endParaRPr lang="en-US" dirty="0" smtClean="0"/>
          </a:p>
          <a:p>
            <a:pPr eaLnBrk="1" hangingPunct="1"/>
            <a:r>
              <a:rPr lang="en-US" dirty="0" smtClean="0"/>
              <a:t>Indicators of Health</a:t>
            </a:r>
          </a:p>
          <a:p>
            <a:pPr eaLnBrk="1" hangingPunct="1">
              <a:buFontTx/>
              <a:buNone/>
            </a:pPr>
            <a:r>
              <a:rPr lang="en-US" dirty="0" smtClean="0"/>
              <a:t>	</a:t>
            </a:r>
            <a:r>
              <a:rPr lang="en-US" sz="2800" dirty="0" smtClean="0"/>
              <a:t>(What are the ‘outcomes’?)</a:t>
            </a:r>
          </a:p>
        </p:txBody>
      </p:sp>
      <p:sp>
        <p:nvSpPr>
          <p:cNvPr id="63491" name="Text Box 4"/>
          <p:cNvSpPr txBox="1">
            <a:spLocks noChangeArrowheads="1"/>
          </p:cNvSpPr>
          <p:nvPr/>
        </p:nvSpPr>
        <p:spPr bwMode="auto">
          <a:xfrm>
            <a:off x="457200" y="457200"/>
            <a:ext cx="8305800" cy="701675"/>
          </a:xfrm>
          <a:prstGeom prst="rect">
            <a:avLst/>
          </a:prstGeom>
          <a:solidFill>
            <a:schemeClr val="tx2"/>
          </a:solidFill>
          <a:ln w="9525" algn="ctr">
            <a:noFill/>
            <a:miter lim="800000"/>
            <a:headEnd/>
            <a:tailEnd/>
          </a:ln>
        </p:spPr>
        <p:txBody>
          <a:bodyPr wrap="square">
            <a:spAutoFit/>
          </a:bodyPr>
          <a:lstStyle/>
          <a:p>
            <a:pPr algn="ctr"/>
            <a:r>
              <a:rPr lang="en-US" sz="4000" dirty="0">
                <a:solidFill>
                  <a:schemeClr val="bg1"/>
                </a:solidFill>
              </a:rPr>
              <a:t>Quantifying</a:t>
            </a:r>
            <a:r>
              <a:rPr lang="en-US" sz="4000" dirty="0"/>
              <a:t> </a:t>
            </a:r>
            <a:r>
              <a:rPr lang="en-US" sz="4000" dirty="0">
                <a:solidFill>
                  <a:schemeClr val="bg1"/>
                </a:solidFill>
              </a:rPr>
              <a:t>“Health”</a:t>
            </a:r>
          </a:p>
        </p:txBody>
      </p:sp>
      <p:pic>
        <p:nvPicPr>
          <p:cNvPr id="4" name="Picture 3" descr="elm.jpg"/>
          <p:cNvPicPr>
            <a:picLocks noChangeAspect="1"/>
          </p:cNvPicPr>
          <p:nvPr/>
        </p:nvPicPr>
        <p:blipFill>
          <a:blip r:embed="rId3" cstate="print"/>
          <a:stretch>
            <a:fillRect/>
          </a:stretch>
        </p:blipFill>
        <p:spPr>
          <a:xfrm>
            <a:off x="4953000" y="1524000"/>
            <a:ext cx="3838575" cy="383857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685800" y="1447800"/>
            <a:ext cx="7162800" cy="4267200"/>
          </a:xfrm>
        </p:spPr>
        <p:txBody>
          <a:bodyPr>
            <a:normAutofit lnSpcReduction="10000"/>
          </a:bodyPr>
          <a:lstStyle/>
          <a:p>
            <a:pPr eaLnBrk="1" hangingPunct="1">
              <a:lnSpc>
                <a:spcPct val="90000"/>
              </a:lnSpc>
            </a:pPr>
            <a:r>
              <a:rPr lang="en-US" dirty="0" smtClean="0"/>
              <a:t>Income and Social Status</a:t>
            </a:r>
          </a:p>
          <a:p>
            <a:pPr eaLnBrk="1" hangingPunct="1">
              <a:lnSpc>
                <a:spcPct val="90000"/>
              </a:lnSpc>
            </a:pPr>
            <a:r>
              <a:rPr lang="en-US" dirty="0" smtClean="0"/>
              <a:t>Social Support Networks</a:t>
            </a:r>
          </a:p>
          <a:p>
            <a:pPr eaLnBrk="1" hangingPunct="1">
              <a:lnSpc>
                <a:spcPct val="90000"/>
              </a:lnSpc>
            </a:pPr>
            <a:r>
              <a:rPr lang="en-US" dirty="0" smtClean="0"/>
              <a:t>Education</a:t>
            </a:r>
          </a:p>
          <a:p>
            <a:pPr eaLnBrk="1" hangingPunct="1">
              <a:lnSpc>
                <a:spcPct val="90000"/>
              </a:lnSpc>
            </a:pPr>
            <a:r>
              <a:rPr lang="en-US" dirty="0" smtClean="0"/>
              <a:t>Employment and Work Conditions</a:t>
            </a:r>
          </a:p>
          <a:p>
            <a:pPr eaLnBrk="1" hangingPunct="1">
              <a:lnSpc>
                <a:spcPct val="90000"/>
              </a:lnSpc>
            </a:pPr>
            <a:r>
              <a:rPr lang="en-US" dirty="0" smtClean="0"/>
              <a:t>Social Environment</a:t>
            </a:r>
          </a:p>
          <a:p>
            <a:pPr eaLnBrk="1" hangingPunct="1">
              <a:lnSpc>
                <a:spcPct val="90000"/>
              </a:lnSpc>
            </a:pPr>
            <a:r>
              <a:rPr lang="en-US" dirty="0" smtClean="0"/>
              <a:t>Physical Environment</a:t>
            </a:r>
          </a:p>
          <a:p>
            <a:pPr eaLnBrk="1" hangingPunct="1">
              <a:lnSpc>
                <a:spcPct val="90000"/>
              </a:lnSpc>
              <a:buFontTx/>
              <a:buNone/>
            </a:pPr>
            <a:endParaRPr lang="en-US" dirty="0" smtClean="0"/>
          </a:p>
          <a:p>
            <a:pPr eaLnBrk="1" hangingPunct="1">
              <a:lnSpc>
                <a:spcPct val="90000"/>
              </a:lnSpc>
              <a:buFontTx/>
              <a:buNone/>
            </a:pPr>
            <a:r>
              <a:rPr lang="en-US" sz="1600" dirty="0" smtClean="0"/>
              <a:t>Source: US Dept. of Health and Human Services 2010</a:t>
            </a:r>
          </a:p>
          <a:p>
            <a:pPr eaLnBrk="1" hangingPunct="1">
              <a:lnSpc>
                <a:spcPct val="90000"/>
              </a:lnSpc>
              <a:buFontTx/>
              <a:buNone/>
            </a:pPr>
            <a:r>
              <a:rPr lang="en-US" sz="1600" dirty="0" smtClean="0"/>
              <a:t>Healthy People 2020</a:t>
            </a:r>
          </a:p>
          <a:p>
            <a:pPr eaLnBrk="1" hangingPunct="1">
              <a:lnSpc>
                <a:spcPct val="90000"/>
              </a:lnSpc>
            </a:pPr>
            <a:endParaRPr lang="en-US" dirty="0" smtClean="0"/>
          </a:p>
        </p:txBody>
      </p:sp>
      <p:sp>
        <p:nvSpPr>
          <p:cNvPr id="19459" name="Text Box 4"/>
          <p:cNvSpPr txBox="1">
            <a:spLocks noChangeArrowheads="1"/>
          </p:cNvSpPr>
          <p:nvPr/>
        </p:nvSpPr>
        <p:spPr bwMode="auto">
          <a:xfrm>
            <a:off x="685800" y="381000"/>
            <a:ext cx="5257800" cy="708025"/>
          </a:xfrm>
          <a:prstGeom prst="rect">
            <a:avLst/>
          </a:prstGeom>
          <a:solidFill>
            <a:schemeClr val="tx2"/>
          </a:solidFill>
          <a:ln w="9525" algn="ctr">
            <a:noFill/>
            <a:miter lim="800000"/>
            <a:headEnd/>
            <a:tailEnd/>
          </a:ln>
        </p:spPr>
        <p:txBody>
          <a:bodyPr>
            <a:spAutoFit/>
          </a:bodyPr>
          <a:lstStyle/>
          <a:p>
            <a:r>
              <a:rPr lang="en-US" sz="4000">
                <a:solidFill>
                  <a:schemeClr val="bg1"/>
                </a:solidFill>
                <a:latin typeface="Calibri" pitchFamily="34" charset="0"/>
              </a:rPr>
              <a:t>Health Determinates</a:t>
            </a:r>
          </a:p>
        </p:txBody>
      </p:sp>
      <p:pic>
        <p:nvPicPr>
          <p:cNvPr id="182287" name="Picture 15" descr="MCj04347130000[1]"/>
          <p:cNvPicPr>
            <a:picLocks noChangeAspect="1" noChangeArrowheads="1"/>
          </p:cNvPicPr>
          <p:nvPr/>
        </p:nvPicPr>
        <p:blipFill>
          <a:blip r:embed="rId3" cstate="print"/>
          <a:srcRect/>
          <a:stretch>
            <a:fillRect/>
          </a:stretch>
        </p:blipFill>
        <p:spPr bwMode="auto">
          <a:xfrm>
            <a:off x="4800600" y="3429000"/>
            <a:ext cx="1025525" cy="1074004"/>
          </a:xfrm>
          <a:prstGeom prst="rect">
            <a:avLst/>
          </a:prstGeom>
          <a:noFill/>
          <a:ln w="9525">
            <a:noFill/>
            <a:miter lim="800000"/>
            <a:headEnd/>
            <a:tailEnd/>
          </a:ln>
        </p:spPr>
      </p:pic>
      <p:pic>
        <p:nvPicPr>
          <p:cNvPr id="2" name="Picture 15" descr="MCj04347130000[1]"/>
          <p:cNvPicPr>
            <a:picLocks noChangeAspect="1" noChangeArrowheads="1"/>
          </p:cNvPicPr>
          <p:nvPr/>
        </p:nvPicPr>
        <p:blipFill>
          <a:blip r:embed="rId4" cstate="print"/>
          <a:srcRect/>
          <a:stretch>
            <a:fillRect/>
          </a:stretch>
        </p:blipFill>
        <p:spPr bwMode="auto">
          <a:xfrm>
            <a:off x="4419600" y="3200400"/>
            <a:ext cx="509588" cy="533400"/>
          </a:xfrm>
          <a:prstGeom prst="rect">
            <a:avLst/>
          </a:prstGeom>
          <a:noFill/>
          <a:ln w="9525">
            <a:noFill/>
            <a:miter lim="800000"/>
            <a:headEnd/>
            <a:tailEnd/>
          </a:ln>
        </p:spPr>
      </p:pic>
      <p:pic>
        <p:nvPicPr>
          <p:cNvPr id="3" name="Picture 15" descr="MCj04347130000[1]"/>
          <p:cNvPicPr>
            <a:picLocks noChangeAspect="1" noChangeArrowheads="1"/>
          </p:cNvPicPr>
          <p:nvPr/>
        </p:nvPicPr>
        <p:blipFill>
          <a:blip r:embed="rId5" cstate="print"/>
          <a:srcRect/>
          <a:stretch>
            <a:fillRect/>
          </a:stretch>
        </p:blipFill>
        <p:spPr bwMode="auto">
          <a:xfrm>
            <a:off x="5486400" y="1371600"/>
            <a:ext cx="436563" cy="457200"/>
          </a:xfrm>
          <a:prstGeom prst="rect">
            <a:avLst/>
          </a:prstGeom>
          <a:noFill/>
          <a:ln w="9525">
            <a:noFill/>
            <a:miter lim="800000"/>
            <a:headEnd/>
            <a:tailEnd/>
          </a:ln>
        </p:spPr>
      </p:pic>
      <p:pic>
        <p:nvPicPr>
          <p:cNvPr id="4" name="Picture 15" descr="MCj04347130000[1]"/>
          <p:cNvPicPr>
            <a:picLocks noChangeAspect="1" noChangeArrowheads="1"/>
          </p:cNvPicPr>
          <p:nvPr/>
        </p:nvPicPr>
        <p:blipFill>
          <a:blip r:embed="rId6" cstate="print"/>
          <a:srcRect/>
          <a:stretch>
            <a:fillRect/>
          </a:stretch>
        </p:blipFill>
        <p:spPr bwMode="auto">
          <a:xfrm>
            <a:off x="5410200" y="1905000"/>
            <a:ext cx="436563" cy="457200"/>
          </a:xfrm>
          <a:prstGeom prst="rect">
            <a:avLst/>
          </a:prstGeom>
          <a:noFill/>
          <a:ln w="9525">
            <a:noFill/>
            <a:miter lim="800000"/>
            <a:headEnd/>
            <a:tailEnd/>
          </a:ln>
        </p:spPr>
      </p:pic>
      <p:pic>
        <p:nvPicPr>
          <p:cNvPr id="5" name="Picture 15" descr="MCj04347130000[1]"/>
          <p:cNvPicPr>
            <a:picLocks noChangeAspect="1" noChangeArrowheads="1"/>
          </p:cNvPicPr>
          <p:nvPr/>
        </p:nvPicPr>
        <p:blipFill>
          <a:blip r:embed="rId7" cstate="print"/>
          <a:srcRect/>
          <a:stretch>
            <a:fillRect/>
          </a:stretch>
        </p:blipFill>
        <p:spPr bwMode="auto">
          <a:xfrm>
            <a:off x="2971800" y="2362200"/>
            <a:ext cx="436563" cy="457200"/>
          </a:xfrm>
          <a:prstGeom prst="rect">
            <a:avLst/>
          </a:prstGeom>
          <a:noFill/>
          <a:ln w="9525">
            <a:noFill/>
            <a:miter lim="800000"/>
            <a:headEnd/>
            <a:tailEnd/>
          </a:ln>
        </p:spPr>
      </p:pic>
      <p:pic>
        <p:nvPicPr>
          <p:cNvPr id="6" name="Picture 15" descr="MCj04347130000[1]"/>
          <p:cNvPicPr>
            <a:picLocks noChangeAspect="1" noChangeArrowheads="1"/>
          </p:cNvPicPr>
          <p:nvPr/>
        </p:nvPicPr>
        <p:blipFill>
          <a:blip r:embed="rId8" cstate="print"/>
          <a:srcRect/>
          <a:stretch>
            <a:fillRect/>
          </a:stretch>
        </p:blipFill>
        <p:spPr bwMode="auto">
          <a:xfrm>
            <a:off x="7010400" y="2667000"/>
            <a:ext cx="654050" cy="685800"/>
          </a:xfrm>
          <a:prstGeom prst="rect">
            <a:avLst/>
          </a:prstGeom>
          <a:noFill/>
          <a:ln w="9525">
            <a:noFill/>
            <a:miter lim="800000"/>
            <a:headEnd/>
            <a:tailEnd/>
          </a:ln>
        </p:spPr>
      </p:pic>
      <p:sp>
        <p:nvSpPr>
          <p:cNvPr id="305162" name="Text Box 4"/>
          <p:cNvSpPr txBox="1">
            <a:spLocks noChangeArrowheads="1"/>
          </p:cNvSpPr>
          <p:nvPr/>
        </p:nvSpPr>
        <p:spPr bwMode="auto">
          <a:xfrm>
            <a:off x="6096000" y="4038600"/>
            <a:ext cx="3048000" cy="923925"/>
          </a:xfrm>
          <a:prstGeom prst="rect">
            <a:avLst/>
          </a:prstGeom>
          <a:noFill/>
          <a:ln w="9525" algn="ctr">
            <a:noFill/>
            <a:miter lim="800000"/>
            <a:headEnd/>
            <a:tailEnd/>
          </a:ln>
        </p:spPr>
        <p:txBody>
          <a:bodyPr>
            <a:spAutoFit/>
          </a:bodyPr>
          <a:lstStyle/>
          <a:p>
            <a:r>
              <a:rPr lang="en-US" dirty="0">
                <a:solidFill>
                  <a:schemeClr val="accent2"/>
                </a:solidFill>
                <a:latin typeface="Calibri" pitchFamily="34" charset="0"/>
              </a:rPr>
              <a:t>Which of these are influenced by the ‘Delano’s Built Environment’?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a:xfrm>
            <a:off x="609600" y="1219200"/>
            <a:ext cx="5410200" cy="4953000"/>
          </a:xfrm>
        </p:spPr>
        <p:txBody>
          <a:bodyPr/>
          <a:lstStyle/>
          <a:p>
            <a:pPr eaLnBrk="1" hangingPunct="1">
              <a:lnSpc>
                <a:spcPct val="80000"/>
              </a:lnSpc>
              <a:buFontTx/>
              <a:buNone/>
            </a:pPr>
            <a:endParaRPr lang="en-US" sz="1600" smtClean="0"/>
          </a:p>
          <a:p>
            <a:pPr eaLnBrk="1" hangingPunct="1">
              <a:lnSpc>
                <a:spcPct val="80000"/>
              </a:lnSpc>
            </a:pPr>
            <a:r>
              <a:rPr lang="en-US" sz="2800" smtClean="0"/>
              <a:t>Physical Activity  </a:t>
            </a:r>
          </a:p>
          <a:p>
            <a:pPr eaLnBrk="1" hangingPunct="1">
              <a:lnSpc>
                <a:spcPct val="80000"/>
              </a:lnSpc>
            </a:pPr>
            <a:r>
              <a:rPr lang="en-US" sz="2800" smtClean="0"/>
              <a:t>Overweight and Obesity   </a:t>
            </a:r>
          </a:p>
          <a:p>
            <a:pPr eaLnBrk="1" hangingPunct="1">
              <a:lnSpc>
                <a:spcPct val="80000"/>
              </a:lnSpc>
            </a:pPr>
            <a:r>
              <a:rPr lang="en-US" sz="2800" smtClean="0"/>
              <a:t>Tobacco Use  </a:t>
            </a:r>
          </a:p>
          <a:p>
            <a:pPr eaLnBrk="1" hangingPunct="1">
              <a:lnSpc>
                <a:spcPct val="80000"/>
              </a:lnSpc>
            </a:pPr>
            <a:r>
              <a:rPr lang="en-US" sz="2800" smtClean="0"/>
              <a:t>Substance Abuse  </a:t>
            </a:r>
          </a:p>
          <a:p>
            <a:pPr eaLnBrk="1" hangingPunct="1">
              <a:lnSpc>
                <a:spcPct val="80000"/>
              </a:lnSpc>
            </a:pPr>
            <a:r>
              <a:rPr lang="en-US" sz="2800" smtClean="0"/>
              <a:t>Responsible Sexual Behavior  </a:t>
            </a:r>
          </a:p>
          <a:p>
            <a:pPr eaLnBrk="1" hangingPunct="1">
              <a:lnSpc>
                <a:spcPct val="80000"/>
              </a:lnSpc>
            </a:pPr>
            <a:r>
              <a:rPr lang="en-US" sz="2800" smtClean="0"/>
              <a:t>Mental Health  </a:t>
            </a:r>
            <a:endParaRPr lang="en-US" sz="2000" smtClean="0"/>
          </a:p>
          <a:p>
            <a:pPr eaLnBrk="1" hangingPunct="1">
              <a:lnSpc>
                <a:spcPct val="80000"/>
              </a:lnSpc>
            </a:pPr>
            <a:r>
              <a:rPr lang="en-US" sz="2800" smtClean="0"/>
              <a:t>Injury and Violence  </a:t>
            </a:r>
          </a:p>
          <a:p>
            <a:pPr eaLnBrk="1" hangingPunct="1">
              <a:lnSpc>
                <a:spcPct val="80000"/>
              </a:lnSpc>
            </a:pPr>
            <a:r>
              <a:rPr lang="en-US" sz="2800" smtClean="0"/>
              <a:t>Environmental Quality </a:t>
            </a:r>
          </a:p>
          <a:p>
            <a:pPr eaLnBrk="1" hangingPunct="1">
              <a:lnSpc>
                <a:spcPct val="80000"/>
              </a:lnSpc>
            </a:pPr>
            <a:r>
              <a:rPr lang="en-US" sz="2800" smtClean="0"/>
              <a:t>Immunization  </a:t>
            </a:r>
          </a:p>
          <a:p>
            <a:pPr eaLnBrk="1" hangingPunct="1">
              <a:lnSpc>
                <a:spcPct val="80000"/>
              </a:lnSpc>
            </a:pPr>
            <a:r>
              <a:rPr lang="en-US" sz="2800" smtClean="0"/>
              <a:t>Access to Health Care  </a:t>
            </a:r>
          </a:p>
          <a:p>
            <a:pPr eaLnBrk="1" hangingPunct="1">
              <a:lnSpc>
                <a:spcPct val="80000"/>
              </a:lnSpc>
              <a:buFontTx/>
              <a:buNone/>
            </a:pPr>
            <a:endParaRPr lang="en-US" sz="1600" smtClean="0"/>
          </a:p>
          <a:p>
            <a:pPr eaLnBrk="1" hangingPunct="1">
              <a:lnSpc>
                <a:spcPct val="80000"/>
              </a:lnSpc>
            </a:pPr>
            <a:endParaRPr lang="en-US" sz="1600" smtClean="0"/>
          </a:p>
        </p:txBody>
      </p:sp>
      <p:sp>
        <p:nvSpPr>
          <p:cNvPr id="21507" name="Text Box 3"/>
          <p:cNvSpPr txBox="1">
            <a:spLocks noChangeArrowheads="1"/>
          </p:cNvSpPr>
          <p:nvPr/>
        </p:nvSpPr>
        <p:spPr bwMode="auto">
          <a:xfrm>
            <a:off x="457200" y="304800"/>
            <a:ext cx="6705600" cy="708025"/>
          </a:xfrm>
          <a:prstGeom prst="rect">
            <a:avLst/>
          </a:prstGeom>
          <a:solidFill>
            <a:schemeClr val="tx2"/>
          </a:solidFill>
          <a:ln w="9525" algn="ctr">
            <a:noFill/>
            <a:miter lim="800000"/>
            <a:headEnd/>
            <a:tailEnd/>
          </a:ln>
        </p:spPr>
        <p:txBody>
          <a:bodyPr>
            <a:spAutoFit/>
          </a:bodyPr>
          <a:lstStyle/>
          <a:p>
            <a:r>
              <a:rPr lang="en-US" sz="4000" dirty="0">
                <a:solidFill>
                  <a:schemeClr val="bg1"/>
                </a:solidFill>
                <a:latin typeface="Calibri" pitchFamily="34" charset="0"/>
              </a:rPr>
              <a:t>Leading Health Indicators</a:t>
            </a:r>
          </a:p>
        </p:txBody>
      </p:sp>
      <p:sp>
        <p:nvSpPr>
          <p:cNvPr id="65540" name="Text Box 4"/>
          <p:cNvSpPr txBox="1">
            <a:spLocks noChangeArrowheads="1"/>
          </p:cNvSpPr>
          <p:nvPr/>
        </p:nvSpPr>
        <p:spPr bwMode="auto">
          <a:xfrm>
            <a:off x="5486400" y="3886200"/>
            <a:ext cx="3657600" cy="641350"/>
          </a:xfrm>
          <a:prstGeom prst="rect">
            <a:avLst/>
          </a:prstGeom>
          <a:noFill/>
          <a:ln w="9525" algn="ctr">
            <a:noFill/>
            <a:miter lim="800000"/>
            <a:headEnd/>
            <a:tailEnd/>
          </a:ln>
        </p:spPr>
        <p:txBody>
          <a:bodyPr>
            <a:spAutoFit/>
          </a:bodyPr>
          <a:lstStyle/>
          <a:p>
            <a:r>
              <a:rPr lang="en-US">
                <a:solidFill>
                  <a:schemeClr val="accent2"/>
                </a:solidFill>
                <a:latin typeface="Calibri" pitchFamily="34" charset="0"/>
              </a:rPr>
              <a:t>Which of these are influenced by Delano’s ‘Built Environment’?</a:t>
            </a:r>
          </a:p>
        </p:txBody>
      </p:sp>
      <p:sp>
        <p:nvSpPr>
          <p:cNvPr id="21509" name="Text Box 9"/>
          <p:cNvSpPr txBox="1">
            <a:spLocks noChangeArrowheads="1"/>
          </p:cNvSpPr>
          <p:nvPr/>
        </p:nvSpPr>
        <p:spPr bwMode="auto">
          <a:xfrm>
            <a:off x="4876800" y="1828800"/>
            <a:ext cx="184150" cy="641350"/>
          </a:xfrm>
          <a:prstGeom prst="rect">
            <a:avLst/>
          </a:prstGeom>
          <a:noFill/>
          <a:ln w="9525" algn="ctr">
            <a:noFill/>
            <a:miter lim="800000"/>
            <a:headEnd/>
            <a:tailEnd/>
          </a:ln>
        </p:spPr>
        <p:txBody>
          <a:bodyPr wrap="none">
            <a:spAutoFit/>
          </a:bodyPr>
          <a:lstStyle/>
          <a:p>
            <a:endParaRPr lang="en-US">
              <a:solidFill>
                <a:srgbClr val="009900"/>
              </a:solidFill>
              <a:latin typeface="Calibri" pitchFamily="34" charset="0"/>
            </a:endParaRPr>
          </a:p>
        </p:txBody>
      </p:sp>
      <p:sp>
        <p:nvSpPr>
          <p:cNvPr id="21510" name="Text Box 11"/>
          <p:cNvSpPr txBox="1">
            <a:spLocks noChangeArrowheads="1"/>
          </p:cNvSpPr>
          <p:nvPr/>
        </p:nvSpPr>
        <p:spPr bwMode="auto">
          <a:xfrm>
            <a:off x="4114800" y="4038600"/>
            <a:ext cx="457200" cy="396875"/>
          </a:xfrm>
          <a:prstGeom prst="rect">
            <a:avLst/>
          </a:prstGeom>
          <a:noFill/>
          <a:ln w="9525" algn="ctr">
            <a:noFill/>
            <a:miter lim="800000"/>
            <a:headEnd/>
            <a:tailEnd/>
          </a:ln>
        </p:spPr>
        <p:txBody>
          <a:bodyPr>
            <a:spAutoFit/>
          </a:bodyPr>
          <a:lstStyle/>
          <a:p>
            <a:endParaRPr lang="en-US" sz="2000">
              <a:solidFill>
                <a:srgbClr val="009900"/>
              </a:solidFill>
              <a:latin typeface="Calibri" pitchFamily="34" charset="0"/>
            </a:endParaRPr>
          </a:p>
        </p:txBody>
      </p:sp>
      <p:pic>
        <p:nvPicPr>
          <p:cNvPr id="182287" name="Picture 15" descr="MCj04347130000[1]"/>
          <p:cNvPicPr>
            <a:picLocks noChangeAspect="1" noChangeArrowheads="1"/>
          </p:cNvPicPr>
          <p:nvPr/>
        </p:nvPicPr>
        <p:blipFill>
          <a:blip r:embed="rId3" cstate="print"/>
          <a:srcRect/>
          <a:stretch>
            <a:fillRect/>
          </a:stretch>
        </p:blipFill>
        <p:spPr bwMode="auto">
          <a:xfrm>
            <a:off x="3733800" y="1143000"/>
            <a:ext cx="727075" cy="762000"/>
          </a:xfrm>
          <a:prstGeom prst="rect">
            <a:avLst/>
          </a:prstGeom>
          <a:noFill/>
          <a:ln w="9525">
            <a:noFill/>
            <a:miter lim="800000"/>
            <a:headEnd/>
            <a:tailEnd/>
          </a:ln>
        </p:spPr>
      </p:pic>
      <p:pic>
        <p:nvPicPr>
          <p:cNvPr id="182288" name="Picture 16" descr="MCj04347130000[1]"/>
          <p:cNvPicPr>
            <a:picLocks noChangeAspect="1" noChangeArrowheads="1"/>
          </p:cNvPicPr>
          <p:nvPr/>
        </p:nvPicPr>
        <p:blipFill>
          <a:blip r:embed="rId4" cstate="print"/>
          <a:srcRect/>
          <a:stretch>
            <a:fillRect/>
          </a:stretch>
        </p:blipFill>
        <p:spPr bwMode="auto">
          <a:xfrm>
            <a:off x="4800600" y="1600200"/>
            <a:ext cx="727075" cy="762000"/>
          </a:xfrm>
          <a:prstGeom prst="rect">
            <a:avLst/>
          </a:prstGeom>
          <a:noFill/>
          <a:ln w="9525">
            <a:noFill/>
            <a:miter lim="800000"/>
            <a:headEnd/>
            <a:tailEnd/>
          </a:ln>
        </p:spPr>
      </p:pic>
      <p:pic>
        <p:nvPicPr>
          <p:cNvPr id="182290" name="Picture 18" descr="MCj04347130000[1]"/>
          <p:cNvPicPr>
            <a:picLocks noChangeAspect="1" noChangeArrowheads="1"/>
          </p:cNvPicPr>
          <p:nvPr/>
        </p:nvPicPr>
        <p:blipFill>
          <a:blip r:embed="rId5" cstate="print"/>
          <a:srcRect/>
          <a:stretch>
            <a:fillRect/>
          </a:stretch>
        </p:blipFill>
        <p:spPr bwMode="auto">
          <a:xfrm>
            <a:off x="3505200" y="3581400"/>
            <a:ext cx="436563" cy="457200"/>
          </a:xfrm>
          <a:prstGeom prst="rect">
            <a:avLst/>
          </a:prstGeom>
          <a:noFill/>
          <a:ln w="9525">
            <a:noFill/>
            <a:miter lim="800000"/>
            <a:headEnd/>
            <a:tailEnd/>
          </a:ln>
        </p:spPr>
      </p:pic>
      <p:pic>
        <p:nvPicPr>
          <p:cNvPr id="182291" name="Picture 19" descr="MCj04347130000[1]"/>
          <p:cNvPicPr>
            <a:picLocks noChangeAspect="1" noChangeArrowheads="1"/>
          </p:cNvPicPr>
          <p:nvPr/>
        </p:nvPicPr>
        <p:blipFill>
          <a:blip r:embed="rId6" cstate="print"/>
          <a:srcRect/>
          <a:stretch>
            <a:fillRect/>
          </a:stretch>
        </p:blipFill>
        <p:spPr bwMode="auto">
          <a:xfrm>
            <a:off x="4191000" y="3702050"/>
            <a:ext cx="685800" cy="717550"/>
          </a:xfrm>
          <a:prstGeom prst="rect">
            <a:avLst/>
          </a:prstGeom>
          <a:noFill/>
          <a:ln w="9525">
            <a:noFill/>
            <a:miter lim="800000"/>
            <a:headEnd/>
            <a:tailEnd/>
          </a:ln>
        </p:spPr>
      </p:pic>
      <p:pic>
        <p:nvPicPr>
          <p:cNvPr id="182292" name="Picture 20" descr="MCj04347130000[1]"/>
          <p:cNvPicPr>
            <a:picLocks noChangeAspect="1" noChangeArrowheads="1"/>
          </p:cNvPicPr>
          <p:nvPr/>
        </p:nvPicPr>
        <p:blipFill>
          <a:blip r:embed="rId7" cstate="print"/>
          <a:srcRect/>
          <a:stretch>
            <a:fillRect/>
          </a:stretch>
        </p:blipFill>
        <p:spPr bwMode="auto">
          <a:xfrm>
            <a:off x="4267200" y="3886200"/>
            <a:ext cx="1018646" cy="1066800"/>
          </a:xfrm>
          <a:prstGeom prst="rect">
            <a:avLst/>
          </a:prstGeom>
          <a:noFill/>
          <a:ln w="9525">
            <a:noFill/>
            <a:miter lim="800000"/>
            <a:headEnd/>
            <a:tailEnd/>
          </a:ln>
        </p:spPr>
      </p:pic>
      <p:pic>
        <p:nvPicPr>
          <p:cNvPr id="182293" name="Picture 21" descr="MCj04347130000[1]"/>
          <p:cNvPicPr>
            <a:picLocks noChangeAspect="1" noChangeArrowheads="1"/>
          </p:cNvPicPr>
          <p:nvPr/>
        </p:nvPicPr>
        <p:blipFill>
          <a:blip r:embed="rId8" cstate="print"/>
          <a:srcRect/>
          <a:stretch>
            <a:fillRect/>
          </a:stretch>
        </p:blipFill>
        <p:spPr bwMode="auto">
          <a:xfrm>
            <a:off x="4419600" y="5105400"/>
            <a:ext cx="582613" cy="60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28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8228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8229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8229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8229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8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1219200" y="990600"/>
            <a:ext cx="2209800" cy="685800"/>
          </a:xfrm>
          <a:prstGeom prst="rect">
            <a:avLst/>
          </a:prstGeom>
          <a:noFill/>
          <a:ln w="9525" algn="ctr">
            <a:noFill/>
            <a:miter lim="800000"/>
            <a:headEnd/>
            <a:tailEnd/>
          </a:ln>
        </p:spPr>
        <p:txBody>
          <a:bodyPr wrap="none" anchor="ctr">
            <a:spAutoFit/>
          </a:bodyPr>
          <a:lstStyle/>
          <a:p>
            <a:endParaRPr lang="en-US">
              <a:latin typeface="Calibri" pitchFamily="34" charset="0"/>
            </a:endParaRPr>
          </a:p>
        </p:txBody>
      </p:sp>
      <p:sp>
        <p:nvSpPr>
          <p:cNvPr id="40963" name="Oval 6"/>
          <p:cNvSpPr>
            <a:spLocks noChangeArrowheads="1"/>
          </p:cNvSpPr>
          <p:nvPr/>
        </p:nvSpPr>
        <p:spPr bwMode="auto">
          <a:xfrm>
            <a:off x="914400" y="1066800"/>
            <a:ext cx="2209800" cy="1066800"/>
          </a:xfrm>
          <a:prstGeom prst="ellipse">
            <a:avLst/>
          </a:prstGeom>
          <a:noFill/>
          <a:ln w="9525" algn="ctr">
            <a:noFill/>
            <a:round/>
            <a:headEnd/>
            <a:tailEnd/>
          </a:ln>
        </p:spPr>
        <p:txBody>
          <a:bodyPr wrap="none" anchor="ctr">
            <a:spAutoFit/>
          </a:bodyPr>
          <a:lstStyle/>
          <a:p>
            <a:endParaRPr lang="en-US">
              <a:latin typeface="Calibri" pitchFamily="34" charset="0"/>
            </a:endParaRPr>
          </a:p>
        </p:txBody>
      </p:sp>
      <p:sp>
        <p:nvSpPr>
          <p:cNvPr id="40964" name="Text Box 7"/>
          <p:cNvSpPr txBox="1">
            <a:spLocks noChangeArrowheads="1"/>
          </p:cNvSpPr>
          <p:nvPr/>
        </p:nvSpPr>
        <p:spPr bwMode="auto">
          <a:xfrm>
            <a:off x="533400" y="1295400"/>
            <a:ext cx="2590800" cy="1846263"/>
          </a:xfrm>
          <a:prstGeom prst="rect">
            <a:avLst/>
          </a:prstGeom>
          <a:solidFill>
            <a:schemeClr val="folHlink"/>
          </a:solidFill>
          <a:ln w="9525" algn="ctr">
            <a:noFill/>
            <a:miter lim="800000"/>
            <a:headEnd/>
            <a:tailEnd/>
          </a:ln>
        </p:spPr>
        <p:txBody>
          <a:bodyPr>
            <a:spAutoFit/>
          </a:bodyPr>
          <a:lstStyle/>
          <a:p>
            <a:pPr algn="ctr"/>
            <a:r>
              <a:rPr lang="en-US" sz="1900">
                <a:solidFill>
                  <a:schemeClr val="bg1"/>
                </a:solidFill>
                <a:latin typeface="Calibri" pitchFamily="34" charset="0"/>
              </a:rPr>
              <a:t>PLANNING</a:t>
            </a:r>
          </a:p>
          <a:p>
            <a:pPr algn="ctr"/>
            <a:r>
              <a:rPr lang="en-US" sz="1900">
                <a:solidFill>
                  <a:schemeClr val="bg1"/>
                </a:solidFill>
                <a:latin typeface="Calibri" pitchFamily="34" charset="0"/>
              </a:rPr>
              <a:t>Land Use Decisions</a:t>
            </a:r>
          </a:p>
          <a:p>
            <a:pPr algn="ctr"/>
            <a:endParaRPr lang="en-US" sz="1900">
              <a:solidFill>
                <a:schemeClr val="bg1"/>
              </a:solidFill>
              <a:latin typeface="Calibri" pitchFamily="34" charset="0"/>
            </a:endParaRPr>
          </a:p>
          <a:p>
            <a:pPr algn="ctr"/>
            <a:endParaRPr lang="en-US" sz="1900">
              <a:solidFill>
                <a:schemeClr val="bg1"/>
              </a:solidFill>
              <a:latin typeface="Calibri" pitchFamily="34" charset="0"/>
            </a:endParaRPr>
          </a:p>
          <a:p>
            <a:pPr algn="ctr"/>
            <a:endParaRPr lang="en-US" sz="1900">
              <a:solidFill>
                <a:schemeClr val="bg1"/>
              </a:solidFill>
              <a:latin typeface="Calibri" pitchFamily="34" charset="0"/>
            </a:endParaRPr>
          </a:p>
          <a:p>
            <a:pPr algn="ctr"/>
            <a:endParaRPr lang="en-US" sz="1900">
              <a:solidFill>
                <a:schemeClr val="bg1"/>
              </a:solidFill>
              <a:latin typeface="Calibri" pitchFamily="34" charset="0"/>
            </a:endParaRPr>
          </a:p>
        </p:txBody>
      </p:sp>
      <p:sp>
        <p:nvSpPr>
          <p:cNvPr id="157704" name="Line 8"/>
          <p:cNvSpPr>
            <a:spLocks noChangeShapeType="1"/>
          </p:cNvSpPr>
          <p:nvPr/>
        </p:nvSpPr>
        <p:spPr bwMode="auto">
          <a:xfrm>
            <a:off x="1524000" y="3352800"/>
            <a:ext cx="0" cy="1371600"/>
          </a:xfrm>
          <a:prstGeom prst="line">
            <a:avLst/>
          </a:prstGeom>
          <a:noFill/>
          <a:ln w="50800">
            <a:solidFill>
              <a:srgbClr val="993366"/>
            </a:solidFill>
            <a:round/>
            <a:headEnd/>
            <a:tailEnd type="triangle" w="med" len="med"/>
          </a:ln>
        </p:spPr>
        <p:txBody>
          <a:bodyPr>
            <a:spAutoFit/>
          </a:bodyPr>
          <a:lstStyle/>
          <a:p>
            <a:endParaRPr lang="en-US"/>
          </a:p>
        </p:txBody>
      </p:sp>
      <p:sp>
        <p:nvSpPr>
          <p:cNvPr id="157705" name="Text Box 9"/>
          <p:cNvSpPr txBox="1">
            <a:spLocks noChangeArrowheads="1"/>
          </p:cNvSpPr>
          <p:nvPr/>
        </p:nvSpPr>
        <p:spPr bwMode="auto">
          <a:xfrm>
            <a:off x="152400" y="4800600"/>
            <a:ext cx="3200400" cy="1262063"/>
          </a:xfrm>
          <a:prstGeom prst="rect">
            <a:avLst/>
          </a:prstGeom>
          <a:solidFill>
            <a:srgbClr val="FF9900"/>
          </a:solidFill>
          <a:ln w="9525" algn="ctr">
            <a:noFill/>
            <a:miter lim="800000"/>
            <a:headEnd/>
            <a:tailEnd/>
          </a:ln>
        </p:spPr>
        <p:txBody>
          <a:bodyPr>
            <a:spAutoFit/>
          </a:bodyPr>
          <a:lstStyle/>
          <a:p>
            <a:pPr algn="ctr"/>
            <a:r>
              <a:rPr lang="en-US" sz="1900">
                <a:solidFill>
                  <a:schemeClr val="bg1"/>
                </a:solidFill>
                <a:latin typeface="Calibri" pitchFamily="34" charset="0"/>
              </a:rPr>
              <a:t>The Built Environment</a:t>
            </a:r>
          </a:p>
          <a:p>
            <a:pPr algn="ctr"/>
            <a:endParaRPr lang="en-US" sz="1900">
              <a:solidFill>
                <a:schemeClr val="bg1"/>
              </a:solidFill>
              <a:latin typeface="Calibri" pitchFamily="34" charset="0"/>
            </a:endParaRPr>
          </a:p>
          <a:p>
            <a:pPr algn="ctr"/>
            <a:endParaRPr lang="en-US" sz="1900">
              <a:solidFill>
                <a:schemeClr val="bg1"/>
              </a:solidFill>
              <a:latin typeface="Calibri" pitchFamily="34" charset="0"/>
            </a:endParaRPr>
          </a:p>
          <a:p>
            <a:pPr algn="ctr"/>
            <a:endParaRPr lang="en-US" sz="1900">
              <a:solidFill>
                <a:schemeClr val="bg1"/>
              </a:solidFill>
              <a:latin typeface="Calibri" pitchFamily="34" charset="0"/>
            </a:endParaRPr>
          </a:p>
        </p:txBody>
      </p:sp>
      <p:sp>
        <p:nvSpPr>
          <p:cNvPr id="157706" name="Text Box 10"/>
          <p:cNvSpPr txBox="1">
            <a:spLocks noChangeArrowheads="1"/>
          </p:cNvSpPr>
          <p:nvPr/>
        </p:nvSpPr>
        <p:spPr bwMode="auto">
          <a:xfrm rot="-1108756">
            <a:off x="4632325" y="4408488"/>
            <a:ext cx="3505200" cy="968375"/>
          </a:xfrm>
          <a:prstGeom prst="rect">
            <a:avLst/>
          </a:prstGeom>
          <a:solidFill>
            <a:srgbClr val="339966"/>
          </a:solidFill>
          <a:ln w="9525" algn="ctr">
            <a:noFill/>
            <a:miter lim="800000"/>
            <a:headEnd/>
            <a:tailEnd/>
          </a:ln>
        </p:spPr>
        <p:txBody>
          <a:bodyPr>
            <a:spAutoFit/>
          </a:bodyPr>
          <a:lstStyle/>
          <a:p>
            <a:r>
              <a:rPr lang="en-US" sz="1900">
                <a:solidFill>
                  <a:schemeClr val="bg1"/>
                </a:solidFill>
                <a:latin typeface="Calibri" pitchFamily="34" charset="0"/>
              </a:rPr>
              <a:t>Environmental Consequences</a:t>
            </a:r>
          </a:p>
          <a:p>
            <a:endParaRPr lang="en-US" sz="1900">
              <a:solidFill>
                <a:schemeClr val="bg1"/>
              </a:solidFill>
              <a:latin typeface="Calibri" pitchFamily="34" charset="0"/>
            </a:endParaRPr>
          </a:p>
          <a:p>
            <a:endParaRPr lang="en-US" sz="1900">
              <a:solidFill>
                <a:schemeClr val="bg1"/>
              </a:solidFill>
              <a:latin typeface="Calibri" pitchFamily="34" charset="0"/>
            </a:endParaRPr>
          </a:p>
        </p:txBody>
      </p:sp>
      <p:sp>
        <p:nvSpPr>
          <p:cNvPr id="157707" name="Line 11"/>
          <p:cNvSpPr>
            <a:spLocks noChangeShapeType="1"/>
          </p:cNvSpPr>
          <p:nvPr/>
        </p:nvSpPr>
        <p:spPr bwMode="auto">
          <a:xfrm>
            <a:off x="3733800" y="5334000"/>
            <a:ext cx="762000" cy="0"/>
          </a:xfrm>
          <a:prstGeom prst="line">
            <a:avLst/>
          </a:prstGeom>
          <a:noFill/>
          <a:ln w="50800">
            <a:solidFill>
              <a:srgbClr val="993300"/>
            </a:solidFill>
            <a:round/>
            <a:headEnd/>
            <a:tailEnd type="triangle" w="med" len="med"/>
          </a:ln>
        </p:spPr>
        <p:txBody>
          <a:bodyPr>
            <a:spAutoFit/>
          </a:bodyPr>
          <a:lstStyle/>
          <a:p>
            <a:endParaRPr lang="en-US"/>
          </a:p>
        </p:txBody>
      </p:sp>
      <p:sp>
        <p:nvSpPr>
          <p:cNvPr id="157708" name="Text Box 12"/>
          <p:cNvSpPr txBox="1">
            <a:spLocks noChangeArrowheads="1"/>
          </p:cNvSpPr>
          <p:nvPr/>
        </p:nvSpPr>
        <p:spPr bwMode="auto">
          <a:xfrm>
            <a:off x="4495800" y="1905000"/>
            <a:ext cx="4038600" cy="1477963"/>
          </a:xfrm>
          <a:prstGeom prst="rect">
            <a:avLst/>
          </a:prstGeom>
          <a:solidFill>
            <a:srgbClr val="0000FF"/>
          </a:solidFill>
          <a:ln w="9525" algn="ctr">
            <a:noFill/>
            <a:miter lim="800000"/>
            <a:headEnd/>
            <a:tailEnd/>
          </a:ln>
        </p:spPr>
        <p:txBody>
          <a:bodyPr>
            <a:spAutoFit/>
          </a:bodyPr>
          <a:lstStyle/>
          <a:p>
            <a:pPr algn="ctr"/>
            <a:r>
              <a:rPr lang="en-US">
                <a:solidFill>
                  <a:schemeClr val="bg1"/>
                </a:solidFill>
                <a:latin typeface="Calibri" pitchFamily="34" charset="0"/>
              </a:rPr>
              <a:t>PUBLIC HEALTH</a:t>
            </a:r>
          </a:p>
          <a:p>
            <a:pPr algn="ctr"/>
            <a:r>
              <a:rPr lang="en-US">
                <a:solidFill>
                  <a:schemeClr val="bg1"/>
                </a:solidFill>
                <a:latin typeface="Calibri" pitchFamily="34" charset="0"/>
              </a:rPr>
              <a:t>Issues</a:t>
            </a:r>
          </a:p>
          <a:p>
            <a:pPr algn="ctr"/>
            <a:endParaRPr lang="en-US">
              <a:solidFill>
                <a:schemeClr val="bg1"/>
              </a:solidFill>
              <a:latin typeface="Calibri" pitchFamily="34" charset="0"/>
            </a:endParaRPr>
          </a:p>
          <a:p>
            <a:pPr algn="ctr"/>
            <a:endParaRPr lang="en-US">
              <a:solidFill>
                <a:schemeClr val="bg1"/>
              </a:solidFill>
              <a:latin typeface="Calibri" pitchFamily="34" charset="0"/>
            </a:endParaRPr>
          </a:p>
          <a:p>
            <a:pPr algn="ctr"/>
            <a:endParaRPr lang="en-US">
              <a:solidFill>
                <a:schemeClr val="bg1"/>
              </a:solidFill>
              <a:latin typeface="Calibri" pitchFamily="34" charset="0"/>
            </a:endParaRPr>
          </a:p>
        </p:txBody>
      </p:sp>
      <p:sp>
        <p:nvSpPr>
          <p:cNvPr id="157709" name="Line 13"/>
          <p:cNvSpPr>
            <a:spLocks noChangeShapeType="1"/>
          </p:cNvSpPr>
          <p:nvPr/>
        </p:nvSpPr>
        <p:spPr bwMode="auto">
          <a:xfrm flipV="1">
            <a:off x="6172200" y="3505200"/>
            <a:ext cx="0" cy="838200"/>
          </a:xfrm>
          <a:prstGeom prst="line">
            <a:avLst/>
          </a:prstGeom>
          <a:noFill/>
          <a:ln w="50800">
            <a:solidFill>
              <a:srgbClr val="008080"/>
            </a:solidFill>
            <a:round/>
            <a:headEnd/>
            <a:tailEnd type="triangle" w="med" len="med"/>
          </a:ln>
        </p:spPr>
        <p:txBody>
          <a:bodyPr>
            <a:spAutoFit/>
          </a:bodyPr>
          <a:lstStyle/>
          <a:p>
            <a:endParaRPr lang="en-US"/>
          </a:p>
        </p:txBody>
      </p:sp>
      <p:sp>
        <p:nvSpPr>
          <p:cNvPr id="157710" name="Line 14"/>
          <p:cNvSpPr>
            <a:spLocks noChangeShapeType="1"/>
          </p:cNvSpPr>
          <p:nvPr/>
        </p:nvSpPr>
        <p:spPr bwMode="auto">
          <a:xfrm flipH="1" flipV="1">
            <a:off x="3276600" y="2286000"/>
            <a:ext cx="990600" cy="76200"/>
          </a:xfrm>
          <a:prstGeom prst="line">
            <a:avLst/>
          </a:prstGeom>
          <a:noFill/>
          <a:ln w="50800">
            <a:solidFill>
              <a:srgbClr val="008000"/>
            </a:solidFill>
            <a:round/>
            <a:headEnd/>
            <a:tailEnd type="triangle" w="med" len="med"/>
          </a:ln>
        </p:spPr>
        <p:txBody>
          <a:bodyPr>
            <a:spAutoFit/>
          </a:bodyPr>
          <a:lstStyle/>
          <a:p>
            <a:endParaRPr lang="en-US"/>
          </a:p>
        </p:txBody>
      </p:sp>
      <p:sp>
        <p:nvSpPr>
          <p:cNvPr id="40972" name="Text Box 15"/>
          <p:cNvSpPr txBox="1">
            <a:spLocks noChangeArrowheads="1"/>
          </p:cNvSpPr>
          <p:nvPr/>
        </p:nvSpPr>
        <p:spPr bwMode="auto">
          <a:xfrm>
            <a:off x="152400" y="304800"/>
            <a:ext cx="8991600" cy="646113"/>
          </a:xfrm>
          <a:prstGeom prst="rect">
            <a:avLst/>
          </a:prstGeom>
          <a:solidFill>
            <a:schemeClr val="tx2"/>
          </a:solidFill>
          <a:ln w="9525" algn="ctr">
            <a:noFill/>
            <a:miter lim="800000"/>
            <a:headEnd/>
            <a:tailEnd/>
          </a:ln>
        </p:spPr>
        <p:txBody>
          <a:bodyPr>
            <a:spAutoFit/>
          </a:bodyPr>
          <a:lstStyle/>
          <a:p>
            <a:r>
              <a:rPr lang="en-US" sz="3600" dirty="0">
                <a:solidFill>
                  <a:schemeClr val="bg1"/>
                </a:solidFill>
                <a:latin typeface="Calibri" pitchFamily="34" charset="0"/>
              </a:rPr>
              <a:t>BUILDING THE BUILT ENVIRONMENT</a:t>
            </a:r>
            <a:endParaRPr lang="en-US" sz="3600" dirty="0">
              <a:latin typeface="Calibri" pitchFamily="34" charset="0"/>
            </a:endParaRPr>
          </a:p>
        </p:txBody>
      </p:sp>
      <p:sp>
        <p:nvSpPr>
          <p:cNvPr id="157712" name="Line 16"/>
          <p:cNvSpPr>
            <a:spLocks noChangeShapeType="1"/>
          </p:cNvSpPr>
          <p:nvPr/>
        </p:nvSpPr>
        <p:spPr bwMode="auto">
          <a:xfrm flipV="1">
            <a:off x="3505200" y="3505200"/>
            <a:ext cx="1295400" cy="1143000"/>
          </a:xfrm>
          <a:prstGeom prst="line">
            <a:avLst/>
          </a:prstGeom>
          <a:noFill/>
          <a:ln w="50800">
            <a:solidFill>
              <a:srgbClr val="FF0000"/>
            </a:solidFill>
            <a:round/>
            <a:headEnd/>
            <a:tailEnd type="triangle" w="med" len="med"/>
          </a:ln>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7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77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770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577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770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770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7710"/>
                                        </p:tgtEl>
                                        <p:attrNameLst>
                                          <p:attrName>style.visibility</p:attrName>
                                        </p:attrNameLst>
                                      </p:cBhvr>
                                      <p:to>
                                        <p:strVal val="visible"/>
                                      </p:to>
                                    </p:set>
                                    <p:anim calcmode="lin" valueType="num">
                                      <p:cBhvr additive="base">
                                        <p:cTn id="26" dur="500" fill="hold"/>
                                        <p:tgtEl>
                                          <p:spTgt spid="157710"/>
                                        </p:tgtEl>
                                        <p:attrNameLst>
                                          <p:attrName>ppt_x</p:attrName>
                                        </p:attrNameLst>
                                      </p:cBhvr>
                                      <p:tavLst>
                                        <p:tav tm="0">
                                          <p:val>
                                            <p:strVal val="#ppt_x"/>
                                          </p:val>
                                        </p:tav>
                                        <p:tav tm="100000">
                                          <p:val>
                                            <p:strVal val="#ppt_x"/>
                                          </p:val>
                                        </p:tav>
                                      </p:tavLst>
                                    </p:anim>
                                    <p:anim calcmode="lin" valueType="num">
                                      <p:cBhvr additive="base">
                                        <p:cTn id="27" dur="500" fill="hold"/>
                                        <p:tgtEl>
                                          <p:spTgt spid="1577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7712"/>
                                        </p:tgtEl>
                                        <p:attrNameLst>
                                          <p:attrName>style.visibility</p:attrName>
                                        </p:attrNameLst>
                                      </p:cBhvr>
                                      <p:to>
                                        <p:strVal val="visible"/>
                                      </p:to>
                                    </p:set>
                                    <p:anim calcmode="lin" valueType="num">
                                      <p:cBhvr additive="base">
                                        <p:cTn id="32" dur="500" fill="hold"/>
                                        <p:tgtEl>
                                          <p:spTgt spid="157712"/>
                                        </p:tgtEl>
                                        <p:attrNameLst>
                                          <p:attrName>ppt_x</p:attrName>
                                        </p:attrNameLst>
                                      </p:cBhvr>
                                      <p:tavLst>
                                        <p:tav tm="0">
                                          <p:val>
                                            <p:strVal val="#ppt_x"/>
                                          </p:val>
                                        </p:tav>
                                        <p:tav tm="100000">
                                          <p:val>
                                            <p:strVal val="#ppt_x"/>
                                          </p:val>
                                        </p:tav>
                                      </p:tavLst>
                                    </p:anim>
                                    <p:anim calcmode="lin" valueType="num">
                                      <p:cBhvr additive="base">
                                        <p:cTn id="33" dur="500" fill="hold"/>
                                        <p:tgtEl>
                                          <p:spTgt spid="1577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4" grpId="0" animBg="1"/>
      <p:bldP spid="157705" grpId="0" animBg="1"/>
      <p:bldP spid="157706" grpId="0" animBg="1"/>
      <p:bldP spid="157707" grpId="0" animBg="1"/>
      <p:bldP spid="157708" grpId="0" animBg="1"/>
      <p:bldP spid="157709" grpId="0" animBg="1"/>
      <p:bldP spid="157710" grpId="0" animBg="1"/>
      <p:bldP spid="1577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4765</TotalTime>
  <Words>2559</Words>
  <Application>Microsoft Office PowerPoint</Application>
  <PresentationFormat>On-screen Show (4:3)</PresentationFormat>
  <Paragraphs>251</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Achieving Broad Public Engagement for Healthy and Inclusive Communities</vt:lpstr>
      <vt:lpstr>Primer on Delano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Your “Touchstone”</vt:lpstr>
      <vt:lpstr>PowerPoint Presentation</vt:lpstr>
      <vt:lpstr>PowerPoint Presentation</vt:lpstr>
      <vt:lpstr>PowerPoint Presentation</vt:lpstr>
      <vt:lpstr>Community Partners</vt:lpstr>
      <vt:lpstr>PowerPoint Presentation</vt:lpstr>
      <vt:lpstr>PowerPoint Presentation</vt:lpstr>
      <vt:lpstr>PowerPoint Presentation</vt:lpstr>
      <vt:lpstr>PowerPoint Presentation</vt:lpstr>
      <vt:lpstr>PowerPoint Presentation</vt:lpstr>
      <vt:lpstr>PowerPoint Presentation</vt:lpstr>
      <vt:lpstr>Cal Poly, SLO Plan Van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Outcomes</vt:lpstr>
      <vt:lpstr>PowerPoint Presentation</vt:lpstr>
      <vt:lpstr>Thoughts on Working with Community Based Groups and Non-Profits</vt:lpstr>
      <vt:lpstr>What Do You Do Now?</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Tools for Healthy and Inclusive Communities</dc:title>
  <dc:creator>Woodcock Plng. &amp; Env. Srvs.</dc:creator>
  <cp:lastModifiedBy>Christal Love</cp:lastModifiedBy>
  <cp:revision>40</cp:revision>
  <dcterms:created xsi:type="dcterms:W3CDTF">2011-10-05T20:55:28Z</dcterms:created>
  <dcterms:modified xsi:type="dcterms:W3CDTF">2013-01-15T17:13:03Z</dcterms:modified>
</cp:coreProperties>
</file>