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8" r:id="rId4"/>
    <p:sldId id="259" r:id="rId5"/>
    <p:sldId id="262" r:id="rId6"/>
    <p:sldId id="260" r:id="rId7"/>
    <p:sldId id="261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/>
    <p:restoredTop sz="99786" autoAdjust="0"/>
  </p:normalViewPr>
  <p:slideViewPr>
    <p:cSldViewPr snapToGrid="0" snapToObjects="1">
      <p:cViewPr>
        <p:scale>
          <a:sx n="100" d="100"/>
          <a:sy n="100" d="100"/>
        </p:scale>
        <p:origin x="-1184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4D8DEE8-7A87-4E01-8ADE-4C49CDD43F74}" type="datetime1">
              <a:rPr lang="en-US" smtClean="0"/>
              <a:pPr/>
              <a:t>2/14/13</a:t>
            </a:fld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r"/>
            <a:fld id="{F7886C9C-DC18-4195-8FD5-A50AA931D419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F9461-E3EB-40CD-B93F-E5CBBBD8E0BA}" type="datetimeFigureOut">
              <a:rPr lang="en-US" smtClean="0"/>
              <a:pPr/>
              <a:t>2/14/13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A7543-9AAE-4E9F-B28C-4FCCFD07D4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78FA3-38AD-400D-A4D2-18E8EF129E5F}" type="datetime1">
              <a:rPr lang="en-US" smtClean="0"/>
              <a:pPr/>
              <a:t>2/14/13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7886C9C-DC18-4195-8FD5-A50AA931D41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FF424-F111-43CB-9C75-D52325012943}" type="datetime1">
              <a:rPr lang="en-US" smtClean="0"/>
              <a:pPr/>
              <a:t>2/14/13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4A8BBF0-342D-409A-9C0A-B1B451E92883}" type="datetime1">
              <a:rPr lang="en-US" smtClean="0"/>
              <a:pPr/>
              <a:t>2/14/13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algn="r"/>
            <a:fld id="{F7886C9C-DC18-4195-8FD5-A50AA931D419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DA190-4BDC-4D39-B5BB-A14B3E8B1B3D}" type="datetime1">
              <a:rPr lang="en-US" smtClean="0"/>
              <a:pPr/>
              <a:t>2/14/13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D52F2-9B11-4FC0-9217-7D20B3AC9849}" type="datetime1">
              <a:rPr lang="en-US" smtClean="0"/>
              <a:pPr/>
              <a:t>2/14/13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13737-8506-438E-ABC0-0BE7E06DCCA6}" type="datetime1">
              <a:rPr lang="en-US" smtClean="0"/>
              <a:pPr/>
              <a:t>2/14/13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D58AA-1C84-40C9-BFEE-631CCB17636C}" type="datetime1">
              <a:rPr lang="en-US" smtClean="0"/>
              <a:pPr/>
              <a:t>2/14/13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542C1-4E96-413B-B72E-6C4B39D85C9D}" type="datetime1">
              <a:rPr lang="en-US" smtClean="0"/>
              <a:pPr/>
              <a:t>2/14/13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7886C9C-DC18-4195-8FD5-A50AA931D41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42AA2-D442-471A-9D69-80392E1E581D}" type="datetime1">
              <a:rPr lang="en-US" smtClean="0"/>
              <a:pPr/>
              <a:t>2/14/13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EC43563C-D9B3-4432-B336-144C997D6215}" type="datetime1">
              <a:rPr lang="en-US" smtClean="0"/>
              <a:pPr/>
              <a:t>2/14/13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 algn="r"/>
            <a:fld id="{F7886C9C-DC18-4195-8FD5-A50AA931D419}" type="slidenum">
              <a:rPr lang="en-US" smtClean="0"/>
              <a:pPr algn="r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7010400" y="3881760"/>
            <a:ext cx="1981200" cy="18288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Patrice Chamberlain</a:t>
            </a:r>
          </a:p>
          <a:p>
            <a:r>
              <a:rPr lang="en-US" dirty="0" smtClean="0">
                <a:solidFill>
                  <a:schemeClr val="accent6"/>
                </a:solidFill>
              </a:rPr>
              <a:t>California Summer Meal Coalition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6101" y="852893"/>
            <a:ext cx="6324600" cy="2051395"/>
          </a:xfrm>
        </p:spPr>
        <p:txBody>
          <a:bodyPr/>
          <a:lstStyle/>
          <a:p>
            <a:pPr algn="ctr"/>
            <a:r>
              <a:rPr lang="en-US" sz="2800" cap="none" dirty="0" smtClean="0">
                <a:latin typeface="American Typewriter"/>
                <a:cs typeface="American Typewriter"/>
              </a:rPr>
              <a:t>Cities, Schools </a:t>
            </a:r>
            <a:br>
              <a:rPr lang="en-US" sz="2800" cap="none" dirty="0" smtClean="0">
                <a:latin typeface="American Typewriter"/>
                <a:cs typeface="American Typewriter"/>
              </a:rPr>
            </a:br>
            <a:r>
              <a:rPr lang="en-US" sz="2800" cap="none" dirty="0" smtClean="0">
                <a:latin typeface="American Typewriter"/>
                <a:cs typeface="American Typewriter"/>
              </a:rPr>
              <a:t>&amp; Community Partners:</a:t>
            </a:r>
            <a:br>
              <a:rPr lang="en-US" sz="2800" cap="none" dirty="0" smtClean="0">
                <a:latin typeface="American Typewriter"/>
                <a:cs typeface="American Typewriter"/>
              </a:rPr>
            </a:br>
            <a:r>
              <a:rPr lang="en-US" sz="1200" cap="none" dirty="0">
                <a:latin typeface="American Typewriter"/>
                <a:cs typeface="American Typewriter"/>
              </a:rPr>
              <a:t/>
            </a:r>
            <a:br>
              <a:rPr lang="en-US" sz="1200" cap="none" dirty="0">
                <a:latin typeface="American Typewriter"/>
                <a:cs typeface="American Typewriter"/>
              </a:rPr>
            </a:br>
            <a:r>
              <a:rPr lang="en-US" sz="2000" cap="none" dirty="0" smtClean="0">
                <a:latin typeface="American Typewriter"/>
                <a:cs typeface="American Typewriter"/>
              </a:rPr>
              <a:t>Working Together to Build Healthy Summers</a:t>
            </a:r>
            <a:endParaRPr lang="en-US" sz="2000" cap="none" dirty="0">
              <a:latin typeface="American Typewriter"/>
              <a:cs typeface="American Typewriter"/>
            </a:endParaRPr>
          </a:p>
        </p:txBody>
      </p:sp>
      <p:pic>
        <p:nvPicPr>
          <p:cNvPr id="4" name="Picture 3" descr="boy-backpac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400" y="3115279"/>
            <a:ext cx="3338875" cy="2947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34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80999" y="1719071"/>
            <a:ext cx="8407893" cy="476639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Welcome, A Look at the Summer Landscape</a:t>
            </a:r>
          </a:p>
          <a:p>
            <a:pPr marL="45720" indent="0">
              <a:buNone/>
            </a:pPr>
            <a:r>
              <a:rPr lang="en-US" i="1" dirty="0" smtClean="0">
                <a:solidFill>
                  <a:schemeClr val="accent3"/>
                </a:solidFill>
              </a:rPr>
              <a:t>Patrice Chamberlain, California Summer Meal Coalition</a:t>
            </a:r>
          </a:p>
          <a:p>
            <a:pPr marL="45720" indent="0">
              <a:buNone/>
            </a:pPr>
            <a:endParaRPr lang="en-US" dirty="0" smtClean="0"/>
          </a:p>
          <a:p>
            <a:r>
              <a:rPr lang="en-US" dirty="0" smtClean="0"/>
              <a:t>City of Hayward: </a:t>
            </a:r>
            <a:r>
              <a:rPr lang="en-US" dirty="0" smtClean="0"/>
              <a:t>A Community-Wide Response to Feeding Kids</a:t>
            </a:r>
            <a:endParaRPr lang="en-US" dirty="0" smtClean="0"/>
          </a:p>
          <a:p>
            <a:pPr marL="45720" indent="0">
              <a:buNone/>
            </a:pPr>
            <a:r>
              <a:rPr lang="en-US" dirty="0" smtClean="0">
                <a:solidFill>
                  <a:schemeClr val="accent3"/>
                </a:solidFill>
              </a:rPr>
              <a:t>Mark Salinas, City of Hayward Council Member</a:t>
            </a:r>
          </a:p>
          <a:p>
            <a:pPr marL="45720" indent="0">
              <a:buNone/>
            </a:pPr>
            <a:endParaRPr lang="en-US" dirty="0" smtClean="0"/>
          </a:p>
          <a:p>
            <a:r>
              <a:rPr lang="en-US" dirty="0" smtClean="0"/>
              <a:t>City of Long Beach: Successful Summer Meal Partnerships</a:t>
            </a:r>
          </a:p>
          <a:p>
            <a:pPr marL="45720" indent="0">
              <a:buNone/>
            </a:pPr>
            <a:r>
              <a:rPr lang="en-US" dirty="0" smtClean="0">
                <a:solidFill>
                  <a:srgbClr val="9BBB59"/>
                </a:solidFill>
              </a:rPr>
              <a:t>Darlene Martin, Long Beach Unified School District</a:t>
            </a:r>
          </a:p>
          <a:p>
            <a:pPr marL="45720" indent="0">
              <a:buNone/>
            </a:pPr>
            <a:r>
              <a:rPr lang="en-US" dirty="0" err="1" smtClean="0">
                <a:solidFill>
                  <a:srgbClr val="9BBB59"/>
                </a:solidFill>
              </a:rPr>
              <a:t>Tamalyn</a:t>
            </a:r>
            <a:r>
              <a:rPr lang="en-US" dirty="0" smtClean="0">
                <a:solidFill>
                  <a:srgbClr val="9BBB59"/>
                </a:solidFill>
              </a:rPr>
              <a:t> Sayre, City of Long Beach Parks, Recreation, &amp; Marine</a:t>
            </a:r>
          </a:p>
          <a:p>
            <a:pPr marL="45720" indent="0">
              <a:buNone/>
            </a:pPr>
            <a:endParaRPr lang="en-US" dirty="0">
              <a:solidFill>
                <a:srgbClr val="9BBB59"/>
              </a:solidFill>
            </a:endParaRPr>
          </a:p>
          <a:p>
            <a:r>
              <a:rPr lang="en-US" dirty="0" smtClean="0"/>
              <a:t>City of Oakland: Working with Community Partners</a:t>
            </a:r>
          </a:p>
          <a:p>
            <a:pPr marL="45720" indent="0">
              <a:buNone/>
            </a:pPr>
            <a:r>
              <a:rPr lang="en-US" dirty="0" smtClean="0">
                <a:solidFill>
                  <a:srgbClr val="9BBB59"/>
                </a:solidFill>
              </a:rPr>
              <a:t>Carmela Chase, City of Oakland Dept. of Human Services</a:t>
            </a:r>
          </a:p>
          <a:p>
            <a:pPr marL="45720" indent="0">
              <a:buNone/>
            </a:pPr>
            <a:endParaRPr lang="en-US" dirty="0" smtClean="0">
              <a:solidFill>
                <a:srgbClr val="9BBB59"/>
              </a:solidFill>
            </a:endParaRPr>
          </a:p>
          <a:p>
            <a:r>
              <a:rPr lang="en-US" dirty="0" smtClean="0"/>
              <a:t>Q + A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>
                <a:latin typeface="American Typewriter"/>
                <a:cs typeface="American Typewriter"/>
              </a:rPr>
              <a:t>Agenda</a:t>
            </a:r>
            <a:endParaRPr lang="en-US" cap="none" dirty="0">
              <a:latin typeface="American Typewriter"/>
              <a:cs typeface="American Typewriter"/>
            </a:endParaRPr>
          </a:p>
        </p:txBody>
      </p:sp>
      <p:sp>
        <p:nvSpPr>
          <p:cNvPr id="5" name="Sun 4"/>
          <p:cNvSpPr/>
          <p:nvPr/>
        </p:nvSpPr>
        <p:spPr>
          <a:xfrm>
            <a:off x="457200" y="470331"/>
            <a:ext cx="634980" cy="658461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319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199" y="1719072"/>
            <a:ext cx="5539830" cy="46539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Increasing need for free/reduced-price (FRP) lunch during the school year – need continues in summer</a:t>
            </a:r>
          </a:p>
          <a:p>
            <a:pPr lvl="1"/>
            <a:r>
              <a:rPr lang="en-US" sz="1400" dirty="0" smtClean="0"/>
              <a:t>In CA, only 16% of those receiving FRP lunch participated in a summer meal program</a:t>
            </a:r>
          </a:p>
          <a:p>
            <a:pPr marL="45720" indent="0">
              <a:buNone/>
            </a:pPr>
            <a:endParaRPr lang="en-US" sz="1600" dirty="0"/>
          </a:p>
          <a:p>
            <a:r>
              <a:rPr lang="en-US" sz="2000" dirty="0" smtClean="0"/>
              <a:t>In addition to higher rate of food insecurity, lack of access to </a:t>
            </a:r>
            <a:r>
              <a:rPr lang="en-US" sz="2000" i="1" dirty="0" smtClean="0"/>
              <a:t>healthy</a:t>
            </a:r>
            <a:r>
              <a:rPr lang="en-US" sz="2000" dirty="0" smtClean="0"/>
              <a:t> food and physical activity in summer adds to risk of childhood obesity</a:t>
            </a:r>
          </a:p>
          <a:p>
            <a:pPr lvl="1"/>
            <a:r>
              <a:rPr lang="en-US" sz="1600" dirty="0" smtClean="0"/>
              <a:t>Kids may gain 2-3x as much weight during summer than during school year</a:t>
            </a:r>
          </a:p>
          <a:p>
            <a:pPr marL="45720" indent="0">
              <a:buNone/>
            </a:pPr>
            <a:endParaRPr lang="en-US" sz="1600" dirty="0" smtClean="0"/>
          </a:p>
          <a:p>
            <a:r>
              <a:rPr lang="en-US" sz="2000" dirty="0"/>
              <a:t>Low-income kids may face greater summer learning loss</a:t>
            </a:r>
          </a:p>
          <a:p>
            <a:pPr marL="45720" indent="0">
              <a:buNone/>
            </a:pPr>
            <a:endParaRPr lang="en-US" sz="1600" dirty="0"/>
          </a:p>
        </p:txBody>
      </p:sp>
      <p:pic>
        <p:nvPicPr>
          <p:cNvPr id="8" name="Content Placeholder 7" descr="refb girls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2" r="6852"/>
          <a:stretch>
            <a:fillRect/>
          </a:stretch>
        </p:blipFill>
        <p:spPr>
          <a:xfrm>
            <a:off x="5997029" y="2212918"/>
            <a:ext cx="2913189" cy="3179224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>
                <a:latin typeface="American Typewriter"/>
                <a:cs typeface="American Typewriter"/>
              </a:rPr>
              <a:t>Why does summer matter? </a:t>
            </a:r>
            <a:endParaRPr lang="en-US" cap="none" dirty="0">
              <a:latin typeface="American Typewriter"/>
              <a:cs typeface="American Typewriter"/>
            </a:endParaRPr>
          </a:p>
        </p:txBody>
      </p:sp>
      <p:sp>
        <p:nvSpPr>
          <p:cNvPr id="4" name="Sun 3"/>
          <p:cNvSpPr/>
          <p:nvPr/>
        </p:nvSpPr>
        <p:spPr>
          <a:xfrm>
            <a:off x="513167" y="495841"/>
            <a:ext cx="821068" cy="812583"/>
          </a:xfrm>
          <a:prstGeom prst="sun">
            <a:avLst/>
          </a:prstGeom>
          <a:solidFill>
            <a:srgbClr val="8EB4E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76086" y="6372972"/>
            <a:ext cx="64556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Sources: California Food Policy Advocates, 2012; National Summer Learning Association, 2012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2045384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719071"/>
            <a:ext cx="4646154" cy="4618625"/>
          </a:xfrm>
        </p:spPr>
        <p:txBody>
          <a:bodyPr>
            <a:normAutofit fontScale="85000" lnSpcReduction="10000"/>
          </a:bodyPr>
          <a:lstStyle/>
          <a:p>
            <a:pPr marL="45720" indent="0">
              <a:buNone/>
            </a:pPr>
            <a:endParaRPr lang="en-US" sz="1000" dirty="0"/>
          </a:p>
          <a:p>
            <a:r>
              <a:rPr lang="en-US" sz="2000" dirty="0" smtClean="0"/>
              <a:t>USDA Summer Food Service Program(SFSP) and National School Lunch Program (NSLP) / Seamless Summer Feeding Option (SSFO)</a:t>
            </a:r>
          </a:p>
          <a:p>
            <a:pPr marL="45720" indent="0">
              <a:buNone/>
            </a:pPr>
            <a:endParaRPr lang="en-US" sz="2000" dirty="0" smtClean="0"/>
          </a:p>
          <a:p>
            <a:r>
              <a:rPr lang="en-US" sz="2000" dirty="0" smtClean="0"/>
              <a:t>Federally</a:t>
            </a:r>
            <a:r>
              <a:rPr lang="en-US" sz="2000" dirty="0"/>
              <a:t>-funded program </a:t>
            </a:r>
            <a:r>
              <a:rPr lang="en-US" sz="2000" dirty="0" smtClean="0"/>
              <a:t>reimburses school </a:t>
            </a:r>
            <a:r>
              <a:rPr lang="en-US" sz="2000" dirty="0"/>
              <a:t>districts and </a:t>
            </a:r>
            <a:r>
              <a:rPr lang="en-US" sz="2000" dirty="0" smtClean="0"/>
              <a:t>community-based agencies to </a:t>
            </a:r>
            <a:r>
              <a:rPr lang="en-US" sz="2000" dirty="0"/>
              <a:t>serve free, healthy meals to kids (up to age 18) </a:t>
            </a:r>
            <a:r>
              <a:rPr lang="en-US" sz="2000" dirty="0" smtClean="0"/>
              <a:t>in low-income areas when school is out</a:t>
            </a:r>
          </a:p>
          <a:p>
            <a:pPr marL="45720" indent="0">
              <a:buNone/>
            </a:pPr>
            <a:endParaRPr lang="en-US" sz="2000" dirty="0" smtClean="0"/>
          </a:p>
          <a:p>
            <a:r>
              <a:rPr lang="en-US" sz="2100" dirty="0" smtClean="0"/>
              <a:t>Summer meal programs offer opportunities:</a:t>
            </a:r>
          </a:p>
          <a:p>
            <a:pPr lvl="1"/>
            <a:r>
              <a:rPr lang="en-US" sz="1600" dirty="0" smtClean="0"/>
              <a:t>Healthy meals</a:t>
            </a:r>
          </a:p>
          <a:p>
            <a:pPr lvl="1"/>
            <a:r>
              <a:rPr lang="en-US" sz="1600" dirty="0" smtClean="0"/>
              <a:t>Nutrition education/physical activity</a:t>
            </a:r>
          </a:p>
          <a:p>
            <a:pPr lvl="1"/>
            <a:r>
              <a:rPr lang="en-US" sz="1600" dirty="0" smtClean="0"/>
              <a:t>Enrichment/learning activities</a:t>
            </a:r>
          </a:p>
          <a:p>
            <a:pPr lvl="1"/>
            <a:r>
              <a:rPr lang="en-US" sz="1600" dirty="0" smtClean="0"/>
              <a:t>Facilitate community partnerships</a:t>
            </a:r>
          </a:p>
          <a:p>
            <a:pPr>
              <a:buFont typeface="Wingdings" charset="2"/>
              <a:buChar char="§"/>
            </a:pPr>
            <a:endParaRPr lang="en-US" sz="1800" dirty="0" smtClean="0"/>
          </a:p>
          <a:p>
            <a:pPr marL="45720" indent="0">
              <a:buNone/>
            </a:pPr>
            <a:endParaRPr lang="en-US" sz="1800" dirty="0" smtClean="0"/>
          </a:p>
          <a:p>
            <a:pPr>
              <a:buFont typeface="Wingdings" charset="2"/>
              <a:buChar char="§"/>
            </a:pPr>
            <a:endParaRPr lang="en-US" sz="1800" dirty="0"/>
          </a:p>
          <a:p>
            <a:pPr marL="880110" lvl="2" indent="-285750">
              <a:buFont typeface="Wingdings" charset="2"/>
              <a:buChar char="q"/>
            </a:pPr>
            <a:endParaRPr lang="en-US" dirty="0"/>
          </a:p>
        </p:txBody>
      </p:sp>
      <p:pic>
        <p:nvPicPr>
          <p:cNvPr id="8" name="Content Placeholder 7" descr="DSC_0240.JP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96" r="19696"/>
          <a:stretch>
            <a:fillRect/>
          </a:stretch>
        </p:blipFill>
        <p:spPr>
          <a:xfrm>
            <a:off x="5284048" y="2244196"/>
            <a:ext cx="3478212" cy="384175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>
                <a:latin typeface="American Typewriter"/>
                <a:cs typeface="American Typewriter"/>
              </a:rPr>
              <a:t>    A </a:t>
            </a:r>
            <a:r>
              <a:rPr lang="en-US" cap="none" dirty="0" smtClean="0">
                <a:latin typeface="American Typewriter"/>
                <a:cs typeface="American Typewriter"/>
              </a:rPr>
              <a:t>Vision </a:t>
            </a:r>
            <a:r>
              <a:rPr lang="en-US" cap="none" dirty="0" smtClean="0">
                <a:latin typeface="American Typewriter"/>
                <a:cs typeface="American Typewriter"/>
              </a:rPr>
              <a:t>for Summer</a:t>
            </a:r>
            <a:endParaRPr lang="en-US" cap="none" dirty="0">
              <a:latin typeface="American Typewriter"/>
              <a:cs typeface="American Typewriter"/>
            </a:endParaRPr>
          </a:p>
        </p:txBody>
      </p:sp>
      <p:sp>
        <p:nvSpPr>
          <p:cNvPr id="4" name="Sun 3"/>
          <p:cNvSpPr/>
          <p:nvPr/>
        </p:nvSpPr>
        <p:spPr>
          <a:xfrm>
            <a:off x="381000" y="355847"/>
            <a:ext cx="559710" cy="678879"/>
          </a:xfrm>
          <a:prstGeom prst="sun">
            <a:avLst/>
          </a:prstGeom>
          <a:solidFill>
            <a:srgbClr val="8EB4E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7293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199" y="1719071"/>
            <a:ext cx="5619406" cy="470093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City Leaders</a:t>
            </a:r>
            <a:endParaRPr lang="en-US" sz="2000" dirty="0" smtClean="0"/>
          </a:p>
          <a:p>
            <a:pPr lvl="1"/>
            <a:r>
              <a:rPr lang="en-US" sz="1800" dirty="0" smtClean="0"/>
              <a:t>Take an active role in your city’s summer strategy; facilitate partnerships; promote local programs…</a:t>
            </a:r>
          </a:p>
          <a:p>
            <a:pPr marL="365760" lvl="1" indent="0">
              <a:buNone/>
            </a:pPr>
            <a:endParaRPr lang="en-US" sz="1800" dirty="0"/>
          </a:p>
          <a:p>
            <a:r>
              <a:rPr lang="en-US" sz="2000" dirty="0" smtClean="0"/>
              <a:t>School Districts</a:t>
            </a:r>
          </a:p>
          <a:p>
            <a:pPr lvl="1"/>
            <a:r>
              <a:rPr lang="en-US" sz="1800" dirty="0" smtClean="0"/>
              <a:t>Become a sponsor or vendor; </a:t>
            </a:r>
            <a:r>
              <a:rPr lang="en-US" sz="1800" i="1" dirty="0" smtClean="0"/>
              <a:t>expand</a:t>
            </a:r>
            <a:r>
              <a:rPr lang="en-US" sz="1800" dirty="0" smtClean="0"/>
              <a:t> beyond summer school; </a:t>
            </a:r>
            <a:r>
              <a:rPr lang="en-US" sz="1800" i="1" dirty="0" smtClean="0"/>
              <a:t>enhance</a:t>
            </a:r>
            <a:r>
              <a:rPr lang="en-US" sz="1800" dirty="0" smtClean="0"/>
              <a:t> your program; engage teachers and principals…</a:t>
            </a:r>
          </a:p>
          <a:p>
            <a:pPr marL="365760" lvl="1" indent="0">
              <a:buNone/>
            </a:pPr>
            <a:endParaRPr lang="en-US" sz="1800" dirty="0"/>
          </a:p>
          <a:p>
            <a:r>
              <a:rPr lang="en-US" sz="2200" dirty="0" smtClean="0"/>
              <a:t>Community-Based Agencies/Leaders</a:t>
            </a:r>
          </a:p>
          <a:p>
            <a:pPr lvl="1"/>
            <a:r>
              <a:rPr lang="en-US" sz="1800" dirty="0" smtClean="0"/>
              <a:t>Become a summer meal site; promote summer meal sites in your community; recruit volunteers…</a:t>
            </a:r>
            <a:endParaRPr lang="en-US" sz="1800" dirty="0"/>
          </a:p>
        </p:txBody>
      </p:sp>
      <p:pic>
        <p:nvPicPr>
          <p:cNvPr id="6" name="Content Placeholder 5" descr="oakland girls.jp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2" b="3042"/>
          <a:stretch>
            <a:fillRect/>
          </a:stretch>
        </p:blipFill>
        <p:spPr>
          <a:xfrm>
            <a:off x="6076605" y="2271901"/>
            <a:ext cx="2610195" cy="3548434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>
                <a:latin typeface="American Typewriter"/>
                <a:cs typeface="American Typewriter"/>
              </a:rPr>
              <a:t>     </a:t>
            </a:r>
            <a:r>
              <a:rPr lang="en-US" cap="none" dirty="0" smtClean="0">
                <a:latin typeface="American Typewriter"/>
                <a:cs typeface="American Typewriter"/>
              </a:rPr>
              <a:t>An All Hands On Deck Effort</a:t>
            </a:r>
            <a:endParaRPr lang="en-US" cap="none" dirty="0">
              <a:latin typeface="American Typewriter"/>
              <a:cs typeface="American Typewriter"/>
            </a:endParaRPr>
          </a:p>
        </p:txBody>
      </p:sp>
      <p:sp>
        <p:nvSpPr>
          <p:cNvPr id="5" name="Sun 4"/>
          <p:cNvSpPr/>
          <p:nvPr/>
        </p:nvSpPr>
        <p:spPr>
          <a:xfrm>
            <a:off x="380999" y="465606"/>
            <a:ext cx="799561" cy="788786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5957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199" y="1719071"/>
            <a:ext cx="4033015" cy="4707597"/>
          </a:xfrm>
          <a:ln>
            <a:solidFill>
              <a:srgbClr val="9BBB59"/>
            </a:solidFill>
          </a:ln>
        </p:spPr>
        <p:txBody>
          <a:bodyPr>
            <a:normAutofit fontScale="70000" lnSpcReduction="20000"/>
          </a:bodyPr>
          <a:lstStyle/>
          <a:p>
            <a:r>
              <a:rPr lang="en-US" sz="2600" dirty="0" smtClean="0">
                <a:solidFill>
                  <a:srgbClr val="660066"/>
                </a:solidFill>
              </a:rPr>
              <a:t>Statewide network brought together to address the summer nutrition gap</a:t>
            </a:r>
          </a:p>
          <a:p>
            <a:pPr marL="45720" indent="0">
              <a:buNone/>
            </a:pPr>
            <a:endParaRPr lang="en-US" sz="2600" dirty="0">
              <a:solidFill>
                <a:srgbClr val="660066"/>
              </a:solidFill>
            </a:endParaRPr>
          </a:p>
          <a:p>
            <a:r>
              <a:rPr lang="en-US" sz="2600" dirty="0" smtClean="0">
                <a:solidFill>
                  <a:srgbClr val="660066"/>
                </a:solidFill>
              </a:rPr>
              <a:t>A program of the Public Health Institute</a:t>
            </a:r>
          </a:p>
          <a:p>
            <a:pPr marL="45720" indent="0">
              <a:buNone/>
            </a:pPr>
            <a:endParaRPr lang="en-US" sz="2600" dirty="0" smtClean="0">
              <a:solidFill>
                <a:srgbClr val="660066"/>
              </a:solidFill>
            </a:endParaRPr>
          </a:p>
          <a:p>
            <a:pPr>
              <a:buFont typeface="Wingdings" charset="2"/>
              <a:buChar char="§"/>
            </a:pPr>
            <a:r>
              <a:rPr lang="en-US" sz="2600" dirty="0" smtClean="0">
                <a:solidFill>
                  <a:srgbClr val="660066"/>
                </a:solidFill>
              </a:rPr>
              <a:t>Members representing broad group of stakeholders: schools, afterschool programs, CBOs, food banks, food policy &amp; anti-hunger, nutrition/physical activity, state agencies</a:t>
            </a:r>
          </a:p>
          <a:p>
            <a:pPr marL="45720" indent="0">
              <a:buNone/>
            </a:pPr>
            <a:endParaRPr lang="en-US" sz="2400" dirty="0">
              <a:solidFill>
                <a:srgbClr val="660066"/>
              </a:solidFill>
            </a:endParaRPr>
          </a:p>
          <a:p>
            <a:pPr>
              <a:buFont typeface="Wingdings" charset="2"/>
              <a:buChar char="§"/>
            </a:pPr>
            <a:r>
              <a:rPr lang="en-US" sz="2000" b="1" dirty="0" smtClean="0">
                <a:solidFill>
                  <a:schemeClr val="accent3"/>
                </a:solidFill>
              </a:rPr>
              <a:t>Thanks to </a:t>
            </a:r>
            <a:r>
              <a:rPr lang="en-US" sz="2000" b="1" i="1" dirty="0" smtClean="0">
                <a:solidFill>
                  <a:schemeClr val="accent3"/>
                </a:solidFill>
              </a:rPr>
              <a:t>Network for a Healthy California</a:t>
            </a:r>
            <a:r>
              <a:rPr lang="en-US" sz="2000" b="1" dirty="0" smtClean="0">
                <a:solidFill>
                  <a:schemeClr val="accent3"/>
                </a:solidFill>
              </a:rPr>
              <a:t> for making our work possible!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4165" y="1719071"/>
            <a:ext cx="4207972" cy="4848703"/>
          </a:xfrm>
        </p:spPr>
        <p:txBody>
          <a:bodyPr>
            <a:normAutofit fontScale="70000" lnSpcReduction="20000"/>
          </a:bodyPr>
          <a:lstStyle/>
          <a:p>
            <a:pPr>
              <a:buFont typeface="Wingdings" charset="2"/>
              <a:buChar char="§"/>
            </a:pPr>
            <a:r>
              <a:rPr lang="en-US" sz="1800" dirty="0">
                <a:solidFill>
                  <a:srgbClr val="660066"/>
                </a:solidFill>
              </a:rPr>
              <a:t>Alameda County Comm. Food Bank</a:t>
            </a:r>
          </a:p>
          <a:p>
            <a:pPr>
              <a:buFont typeface="Wingdings" charset="2"/>
              <a:buChar char="§"/>
            </a:pPr>
            <a:r>
              <a:rPr lang="en-US" sz="1800" dirty="0" smtClean="0">
                <a:solidFill>
                  <a:srgbClr val="660066"/>
                </a:solidFill>
              </a:rPr>
              <a:t>California Afterschool Network</a:t>
            </a:r>
            <a:endParaRPr lang="en-US" sz="1800" dirty="0">
              <a:solidFill>
                <a:srgbClr val="660066"/>
              </a:solidFill>
            </a:endParaRPr>
          </a:p>
          <a:p>
            <a:pPr>
              <a:buFont typeface="Wingdings" charset="2"/>
              <a:buChar char="§"/>
            </a:pPr>
            <a:r>
              <a:rPr lang="en-US" sz="1800" dirty="0">
                <a:solidFill>
                  <a:srgbClr val="660066"/>
                </a:solidFill>
              </a:rPr>
              <a:t>California Dept. of Education</a:t>
            </a:r>
          </a:p>
          <a:p>
            <a:pPr>
              <a:buFont typeface="Wingdings" charset="2"/>
              <a:buChar char="§"/>
            </a:pPr>
            <a:r>
              <a:rPr lang="en-US" sz="1800" dirty="0">
                <a:solidFill>
                  <a:srgbClr val="660066"/>
                </a:solidFill>
              </a:rPr>
              <a:t>California Dept. of Public Health </a:t>
            </a:r>
            <a:r>
              <a:rPr lang="en-US" sz="1800" i="1" dirty="0">
                <a:solidFill>
                  <a:srgbClr val="660066"/>
                </a:solidFill>
              </a:rPr>
              <a:t>Network for a Healthy California</a:t>
            </a:r>
          </a:p>
          <a:p>
            <a:pPr>
              <a:buFont typeface="Wingdings" charset="2"/>
              <a:buChar char="§"/>
            </a:pPr>
            <a:r>
              <a:rPr lang="en-US" sz="1800" dirty="0">
                <a:solidFill>
                  <a:srgbClr val="660066"/>
                </a:solidFill>
              </a:rPr>
              <a:t>California Assoc. of Food Banks</a:t>
            </a:r>
          </a:p>
          <a:p>
            <a:pPr>
              <a:buFont typeface="Wingdings" charset="2"/>
              <a:buChar char="§"/>
            </a:pPr>
            <a:r>
              <a:rPr lang="en-US" sz="1800" dirty="0">
                <a:solidFill>
                  <a:srgbClr val="660066"/>
                </a:solidFill>
              </a:rPr>
              <a:t>California Food Policy </a:t>
            </a:r>
            <a:r>
              <a:rPr lang="en-US" sz="1800" dirty="0" smtClean="0">
                <a:solidFill>
                  <a:srgbClr val="660066"/>
                </a:solidFill>
              </a:rPr>
              <a:t>Advocates</a:t>
            </a:r>
          </a:p>
          <a:p>
            <a:pPr>
              <a:buFont typeface="Wingdings" charset="2"/>
              <a:buChar char="§"/>
            </a:pPr>
            <a:r>
              <a:rPr lang="en-US" sz="1800" dirty="0" smtClean="0">
                <a:solidFill>
                  <a:srgbClr val="660066"/>
                </a:solidFill>
              </a:rPr>
              <a:t>California School Boards Association</a:t>
            </a:r>
          </a:p>
          <a:p>
            <a:pPr>
              <a:buFont typeface="Wingdings" charset="2"/>
              <a:buChar char="§"/>
            </a:pPr>
            <a:r>
              <a:rPr lang="en-US" sz="1800" dirty="0" smtClean="0">
                <a:solidFill>
                  <a:srgbClr val="660066"/>
                </a:solidFill>
              </a:rPr>
              <a:t>CANFIT</a:t>
            </a:r>
            <a:endParaRPr lang="en-US" sz="1800" dirty="0">
              <a:solidFill>
                <a:srgbClr val="660066"/>
              </a:solidFill>
            </a:endParaRPr>
          </a:p>
          <a:p>
            <a:pPr>
              <a:buFont typeface="Wingdings" charset="2"/>
              <a:buChar char="§"/>
            </a:pPr>
            <a:r>
              <a:rPr lang="en-US" sz="1800" dirty="0">
                <a:solidFill>
                  <a:srgbClr val="660066"/>
                </a:solidFill>
              </a:rPr>
              <a:t>Center for Collaborative Solutions</a:t>
            </a:r>
          </a:p>
          <a:p>
            <a:pPr>
              <a:buFont typeface="Wingdings" charset="2"/>
              <a:buChar char="§"/>
            </a:pPr>
            <a:r>
              <a:rPr lang="en-US" sz="1800" dirty="0">
                <a:solidFill>
                  <a:srgbClr val="660066"/>
                </a:solidFill>
              </a:rPr>
              <a:t>FIND Food Bank</a:t>
            </a:r>
          </a:p>
          <a:p>
            <a:pPr>
              <a:buFont typeface="Wingdings" charset="2"/>
              <a:buChar char="§"/>
            </a:pPr>
            <a:r>
              <a:rPr lang="en-US" sz="1800" dirty="0">
                <a:solidFill>
                  <a:srgbClr val="660066"/>
                </a:solidFill>
              </a:rPr>
              <a:t>Food Research &amp; Action Center</a:t>
            </a:r>
          </a:p>
          <a:p>
            <a:pPr>
              <a:buFont typeface="Wingdings" charset="2"/>
              <a:buChar char="§"/>
            </a:pPr>
            <a:r>
              <a:rPr lang="en-US" sz="1800" dirty="0">
                <a:solidFill>
                  <a:srgbClr val="660066"/>
                </a:solidFill>
              </a:rPr>
              <a:t>Fresno Economic Opportunities </a:t>
            </a:r>
            <a:r>
              <a:rPr lang="en-US" sz="1800" dirty="0" smtClean="0">
                <a:solidFill>
                  <a:srgbClr val="660066"/>
                </a:solidFill>
              </a:rPr>
              <a:t>Commission</a:t>
            </a:r>
          </a:p>
          <a:p>
            <a:pPr>
              <a:buFont typeface="Wingdings" charset="2"/>
              <a:buChar char="§"/>
            </a:pPr>
            <a:r>
              <a:rPr lang="en-US" sz="1800" dirty="0" smtClean="0">
                <a:solidFill>
                  <a:srgbClr val="660066"/>
                </a:solidFill>
              </a:rPr>
              <a:t>City of Oakland Dept. of Human Services</a:t>
            </a:r>
            <a:endParaRPr lang="en-US" sz="1800" dirty="0">
              <a:solidFill>
                <a:srgbClr val="660066"/>
              </a:solidFill>
            </a:endParaRPr>
          </a:p>
          <a:p>
            <a:pPr>
              <a:buFont typeface="Wingdings" charset="2"/>
              <a:buChar char="§"/>
            </a:pPr>
            <a:r>
              <a:rPr lang="en-US" sz="1800" dirty="0">
                <a:solidFill>
                  <a:srgbClr val="660066"/>
                </a:solidFill>
              </a:rPr>
              <a:t>Partnership for Children &amp; Youth</a:t>
            </a:r>
          </a:p>
          <a:p>
            <a:pPr>
              <a:buFont typeface="Wingdings" charset="2"/>
              <a:buChar char="§"/>
            </a:pPr>
            <a:r>
              <a:rPr lang="en-US" sz="1800" dirty="0">
                <a:solidFill>
                  <a:srgbClr val="660066"/>
                </a:solidFill>
              </a:rPr>
              <a:t>Redwood Empire Food </a:t>
            </a:r>
            <a:r>
              <a:rPr lang="en-US" sz="1800" dirty="0" smtClean="0">
                <a:solidFill>
                  <a:srgbClr val="660066"/>
                </a:solidFill>
              </a:rPr>
              <a:t>Bank</a:t>
            </a:r>
          </a:p>
          <a:p>
            <a:pPr>
              <a:buFont typeface="Wingdings" charset="2"/>
              <a:buChar char="§"/>
            </a:pPr>
            <a:r>
              <a:rPr lang="en-US" sz="1800" dirty="0" smtClean="0">
                <a:solidFill>
                  <a:srgbClr val="660066"/>
                </a:solidFill>
              </a:rPr>
              <a:t>Sacramento Hunger Coalition</a:t>
            </a:r>
            <a:endParaRPr lang="en-US" sz="1800" dirty="0" smtClean="0">
              <a:solidFill>
                <a:srgbClr val="660066"/>
              </a:solidFill>
            </a:endParaRPr>
          </a:p>
          <a:p>
            <a:pPr>
              <a:buFont typeface="Wingdings" charset="2"/>
              <a:buChar char="§"/>
            </a:pPr>
            <a:r>
              <a:rPr lang="en-US" sz="1800" dirty="0" smtClean="0">
                <a:solidFill>
                  <a:srgbClr val="660066"/>
                </a:solidFill>
              </a:rPr>
              <a:t>San Francisco Dept. of Children &amp; Youth</a:t>
            </a:r>
            <a:endParaRPr lang="en-US" sz="1800" dirty="0">
              <a:solidFill>
                <a:srgbClr val="660066"/>
              </a:solidFill>
            </a:endParaRPr>
          </a:p>
          <a:p>
            <a:pPr>
              <a:buFont typeface="Wingdings" charset="2"/>
              <a:buChar char="§"/>
            </a:pPr>
            <a:r>
              <a:rPr lang="en-US" sz="1800" dirty="0" smtClean="0">
                <a:solidFill>
                  <a:srgbClr val="660066"/>
                </a:solidFill>
              </a:rPr>
              <a:t>School </a:t>
            </a:r>
            <a:r>
              <a:rPr lang="en-US" sz="1800" dirty="0">
                <a:solidFill>
                  <a:srgbClr val="660066"/>
                </a:solidFill>
              </a:rPr>
              <a:t>Districts: </a:t>
            </a:r>
            <a:r>
              <a:rPr lang="en-US" sz="1800" dirty="0" smtClean="0">
                <a:solidFill>
                  <a:srgbClr val="660066"/>
                </a:solidFill>
              </a:rPr>
              <a:t>Alvord, Bakersfield, Long </a:t>
            </a:r>
            <a:r>
              <a:rPr lang="en-US" sz="1800" dirty="0">
                <a:solidFill>
                  <a:srgbClr val="660066"/>
                </a:solidFill>
              </a:rPr>
              <a:t>Beach, Palm </a:t>
            </a:r>
            <a:r>
              <a:rPr lang="en-US" sz="1800" dirty="0" smtClean="0">
                <a:solidFill>
                  <a:srgbClr val="660066"/>
                </a:solidFill>
              </a:rPr>
              <a:t>Springs, </a:t>
            </a:r>
            <a:r>
              <a:rPr lang="en-US" sz="1800" dirty="0">
                <a:solidFill>
                  <a:srgbClr val="660066"/>
                </a:solidFill>
              </a:rPr>
              <a:t>Riverside, San Francisco, </a:t>
            </a:r>
            <a:r>
              <a:rPr lang="en-US" sz="1800" dirty="0" err="1" smtClean="0">
                <a:solidFill>
                  <a:srgbClr val="660066"/>
                </a:solidFill>
              </a:rPr>
              <a:t>Salida</a:t>
            </a:r>
            <a:r>
              <a:rPr lang="en-US" sz="1800" dirty="0" smtClean="0">
                <a:solidFill>
                  <a:srgbClr val="660066"/>
                </a:solidFill>
              </a:rPr>
              <a:t>, San Diego</a:t>
            </a:r>
          </a:p>
          <a:p>
            <a:pPr>
              <a:buFont typeface="Wingdings" charset="2"/>
              <a:buChar char="§"/>
            </a:pPr>
            <a:r>
              <a:rPr lang="en-US" sz="1800" dirty="0" smtClean="0">
                <a:solidFill>
                  <a:srgbClr val="660066"/>
                </a:solidFill>
              </a:rPr>
              <a:t>YMCA </a:t>
            </a:r>
            <a:r>
              <a:rPr lang="en-US" sz="1800" dirty="0">
                <a:solidFill>
                  <a:srgbClr val="660066"/>
                </a:solidFill>
              </a:rPr>
              <a:t>Silicon Valley</a:t>
            </a:r>
          </a:p>
          <a:p>
            <a:pPr marL="45720" indent="0">
              <a:buNone/>
            </a:pPr>
            <a:endParaRPr lang="en-US" sz="1500" dirty="0">
              <a:solidFill>
                <a:srgbClr val="660066"/>
              </a:solidFill>
            </a:endParaRPr>
          </a:p>
          <a:p>
            <a:pPr>
              <a:buFont typeface="Wingdings" charset="2"/>
              <a:buChar char="§"/>
            </a:pPr>
            <a:endParaRPr lang="en-US" sz="1400" dirty="0" smtClean="0">
              <a:solidFill>
                <a:srgbClr val="660066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cap="none" dirty="0" smtClean="0">
                <a:latin typeface="American Typewriter"/>
                <a:cs typeface="American Typewriter"/>
              </a:rPr>
              <a:t>California Summer Meal Coalition</a:t>
            </a:r>
            <a:endParaRPr lang="en-US" cap="none" dirty="0">
              <a:latin typeface="American Typewriter"/>
              <a:cs typeface="American Typewriter"/>
            </a:endParaRPr>
          </a:p>
        </p:txBody>
      </p:sp>
      <p:sp>
        <p:nvSpPr>
          <p:cNvPr id="4" name="Sun 3"/>
          <p:cNvSpPr/>
          <p:nvPr/>
        </p:nvSpPr>
        <p:spPr>
          <a:xfrm>
            <a:off x="380999" y="495841"/>
            <a:ext cx="696652" cy="812583"/>
          </a:xfrm>
          <a:prstGeom prst="sun">
            <a:avLst/>
          </a:prstGeom>
          <a:solidFill>
            <a:srgbClr val="8EB4E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5268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199" y="1719072"/>
            <a:ext cx="4841253" cy="4407408"/>
          </a:xfrm>
          <a:ln>
            <a:solidFill>
              <a:srgbClr val="9BBB59"/>
            </a:solidFill>
          </a:ln>
        </p:spPr>
        <p:txBody>
          <a:bodyPr/>
          <a:lstStyle/>
          <a:p>
            <a:endParaRPr lang="en-US" dirty="0" smtClean="0"/>
          </a:p>
          <a:p>
            <a:r>
              <a:rPr lang="en-US" sz="2400" dirty="0" smtClean="0"/>
              <a:t>Webinars</a:t>
            </a:r>
          </a:p>
          <a:p>
            <a:r>
              <a:rPr lang="en-US" sz="2400" dirty="0" smtClean="0"/>
              <a:t>Monthly </a:t>
            </a:r>
            <a:r>
              <a:rPr lang="en-US" sz="2400" dirty="0" err="1" smtClean="0"/>
              <a:t>eNewsletter</a:t>
            </a:r>
            <a:endParaRPr lang="en-US" sz="2400" dirty="0" smtClean="0"/>
          </a:p>
          <a:p>
            <a:r>
              <a:rPr lang="en-US" sz="2400" dirty="0" smtClean="0"/>
              <a:t>Resources, Templates and Tools</a:t>
            </a:r>
          </a:p>
          <a:p>
            <a:r>
              <a:rPr lang="en-US" sz="2400" dirty="0" smtClean="0"/>
              <a:t>Nutrition Education Resources</a:t>
            </a:r>
          </a:p>
          <a:p>
            <a:pPr marL="45720" indent="0">
              <a:buNone/>
            </a:pPr>
            <a:endParaRPr lang="en-US" sz="1600" dirty="0" smtClean="0"/>
          </a:p>
          <a:p>
            <a:pPr marL="45720" indent="0">
              <a:buNone/>
            </a:pPr>
            <a:r>
              <a:rPr lang="en-US" sz="1800" dirty="0" err="1" smtClean="0">
                <a:solidFill>
                  <a:srgbClr val="660066"/>
                </a:solidFill>
              </a:rPr>
              <a:t>www.summermealcoalition.org</a:t>
            </a:r>
            <a:endParaRPr lang="en-US" sz="1800" dirty="0">
              <a:solidFill>
                <a:srgbClr val="660066"/>
              </a:solidFill>
            </a:endParaRPr>
          </a:p>
        </p:txBody>
      </p:sp>
      <p:pic>
        <p:nvPicPr>
          <p:cNvPr id="9" name="Content Placeholder 8" descr="news.jpg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567363" y="1719263"/>
            <a:ext cx="3119437" cy="4406900"/>
          </a:xfr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>
                <a:latin typeface="American Typewriter"/>
                <a:cs typeface="American Typewriter"/>
              </a:rPr>
              <a:t>What We do</a:t>
            </a:r>
            <a:endParaRPr lang="en-US" cap="none" dirty="0">
              <a:latin typeface="American Typewriter"/>
              <a:cs typeface="American Typewriter"/>
            </a:endParaRPr>
          </a:p>
        </p:txBody>
      </p:sp>
      <p:sp>
        <p:nvSpPr>
          <p:cNvPr id="8" name="Sun 7"/>
          <p:cNvSpPr/>
          <p:nvPr/>
        </p:nvSpPr>
        <p:spPr>
          <a:xfrm>
            <a:off x="457200" y="427910"/>
            <a:ext cx="799285" cy="790720"/>
          </a:xfrm>
          <a:prstGeom prst="sun">
            <a:avLst/>
          </a:prstGeom>
          <a:solidFill>
            <a:srgbClr val="8EB4E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0036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endParaRPr lang="en-US" dirty="0" smtClean="0"/>
          </a:p>
          <a:p>
            <a:pPr marL="45720" indent="0">
              <a:buNone/>
            </a:pPr>
            <a:r>
              <a:rPr lang="en-US" dirty="0" smtClean="0"/>
              <a:t>Contact Information:</a:t>
            </a:r>
          </a:p>
          <a:p>
            <a:pPr marL="45720" indent="0">
              <a:buNone/>
            </a:pPr>
            <a:endParaRPr lang="en-US" sz="1200" dirty="0"/>
          </a:p>
          <a:p>
            <a:pPr marL="45720" indent="0">
              <a:buNone/>
            </a:pPr>
            <a:r>
              <a:rPr lang="en-US" sz="2400" dirty="0" smtClean="0">
                <a:solidFill>
                  <a:srgbClr val="660066"/>
                </a:solidFill>
              </a:rPr>
              <a:t>Patrice Chamberlain</a:t>
            </a:r>
          </a:p>
          <a:p>
            <a:pPr marL="45720" indent="0">
              <a:buNone/>
            </a:pPr>
            <a:r>
              <a:rPr lang="en-US" sz="1800" dirty="0" smtClean="0">
                <a:solidFill>
                  <a:srgbClr val="660066"/>
                </a:solidFill>
              </a:rPr>
              <a:t>Director, California Summer Meal Coalition</a:t>
            </a:r>
          </a:p>
          <a:p>
            <a:pPr marL="45720" indent="0">
              <a:buNone/>
            </a:pPr>
            <a:r>
              <a:rPr lang="en-US" sz="1800" dirty="0" smtClean="0">
                <a:solidFill>
                  <a:srgbClr val="660066"/>
                </a:solidFill>
              </a:rPr>
              <a:t>Public Health Institute</a:t>
            </a:r>
          </a:p>
          <a:p>
            <a:pPr marL="45720" indent="0">
              <a:buNone/>
            </a:pPr>
            <a:endParaRPr lang="en-US" sz="1400" dirty="0" smtClean="0">
              <a:solidFill>
                <a:srgbClr val="660066"/>
              </a:solidFill>
            </a:endParaRPr>
          </a:p>
          <a:p>
            <a:pPr marL="45720" indent="0">
              <a:buNone/>
            </a:pPr>
            <a:r>
              <a:rPr lang="en-US" sz="2000" dirty="0" smtClean="0">
                <a:solidFill>
                  <a:srgbClr val="660066"/>
                </a:solidFill>
              </a:rPr>
              <a:t>415.637.6815</a:t>
            </a:r>
          </a:p>
          <a:p>
            <a:pPr marL="45720" indent="0">
              <a:buNone/>
            </a:pPr>
            <a:r>
              <a:rPr lang="en-US" sz="2000" dirty="0" err="1" smtClean="0">
                <a:solidFill>
                  <a:srgbClr val="660066"/>
                </a:solidFill>
              </a:rPr>
              <a:t>Patrice.chamberlain@phi.org</a:t>
            </a:r>
            <a:endParaRPr lang="en-US" sz="2000" dirty="0" smtClean="0">
              <a:solidFill>
                <a:srgbClr val="660066"/>
              </a:solidFill>
            </a:endParaRPr>
          </a:p>
          <a:p>
            <a:pPr marL="45720" indent="0">
              <a:buNone/>
            </a:pPr>
            <a:r>
              <a:rPr lang="en-US" sz="2000" dirty="0">
                <a:solidFill>
                  <a:srgbClr val="660066"/>
                </a:solidFill>
              </a:rPr>
              <a:t>	</a:t>
            </a:r>
            <a:endParaRPr lang="en-US" sz="2000" dirty="0" smtClean="0">
              <a:solidFill>
                <a:srgbClr val="660066"/>
              </a:solidFill>
            </a:endParaRPr>
          </a:p>
          <a:p>
            <a:pPr marL="45720" indent="0">
              <a:buNone/>
            </a:pPr>
            <a:r>
              <a:rPr lang="en-US" sz="2000" dirty="0">
                <a:solidFill>
                  <a:srgbClr val="660066"/>
                </a:solidFill>
              </a:rPr>
              <a:t>	</a:t>
            </a:r>
            <a:r>
              <a:rPr lang="en-US" sz="2000" dirty="0" err="1" smtClean="0">
                <a:solidFill>
                  <a:srgbClr val="660066"/>
                </a:solidFill>
              </a:rPr>
              <a:t>CA_SummerMeals</a:t>
            </a:r>
            <a:endParaRPr lang="en-US" sz="2000" dirty="0">
              <a:solidFill>
                <a:srgbClr val="660066"/>
              </a:solidFill>
            </a:endParaRPr>
          </a:p>
          <a:p>
            <a:pPr marL="45720" indent="0">
              <a:buNone/>
            </a:pPr>
            <a:endParaRPr lang="en-US" sz="2000" dirty="0" smtClean="0">
              <a:solidFill>
                <a:srgbClr val="660066"/>
              </a:solidFill>
            </a:endParaRPr>
          </a:p>
          <a:p>
            <a:pPr marL="45720" indent="0">
              <a:buNone/>
            </a:pPr>
            <a:endParaRPr lang="en-US" sz="2400" dirty="0" smtClean="0">
              <a:solidFill>
                <a:srgbClr val="6600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7159752" y="1295595"/>
            <a:ext cx="1673352" cy="2612266"/>
          </a:xfrm>
        </p:spPr>
        <p:txBody>
          <a:bodyPr>
            <a:normAutofit fontScale="92500" lnSpcReduction="10000"/>
          </a:bodyPr>
          <a:lstStyle/>
          <a:p>
            <a:r>
              <a:rPr lang="en-US" sz="1800" dirty="0">
                <a:latin typeface="American Typewriter"/>
                <a:cs typeface="American Typewriter"/>
              </a:rPr>
              <a:t>It is easier to build strong children than to repair broken men.</a:t>
            </a:r>
            <a:br>
              <a:rPr lang="en-US" sz="1800" dirty="0">
                <a:latin typeface="American Typewriter"/>
                <a:cs typeface="American Typewriter"/>
              </a:rPr>
            </a:br>
            <a:r>
              <a:rPr lang="en-US" sz="1800" dirty="0">
                <a:latin typeface="American Typewriter"/>
                <a:cs typeface="American Typewriter"/>
              </a:rPr>
              <a:t/>
            </a:r>
            <a:br>
              <a:rPr lang="en-US" sz="1800" dirty="0">
                <a:latin typeface="American Typewriter"/>
                <a:cs typeface="American Typewriter"/>
              </a:rPr>
            </a:br>
            <a:r>
              <a:rPr lang="en-US" sz="1800" dirty="0">
                <a:latin typeface="American Typewriter"/>
                <a:cs typeface="American Typewriter"/>
              </a:rPr>
              <a:t>-Frederick </a:t>
            </a:r>
            <a:r>
              <a:rPr lang="en-US" sz="1800" dirty="0" smtClean="0">
                <a:latin typeface="American Typewriter"/>
                <a:cs typeface="American Typewriter"/>
              </a:rPr>
              <a:t>Douglass</a:t>
            </a:r>
            <a:endParaRPr lang="en-US" sz="1800" dirty="0"/>
          </a:p>
        </p:txBody>
      </p:sp>
      <p:pic>
        <p:nvPicPr>
          <p:cNvPr id="5" name="Picture 4" descr="Twitter-Logo-300x29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697" y="4082451"/>
            <a:ext cx="668179" cy="652588"/>
          </a:xfrm>
          <a:prstGeom prst="rect">
            <a:avLst/>
          </a:prstGeom>
        </p:spPr>
      </p:pic>
      <p:pic>
        <p:nvPicPr>
          <p:cNvPr id="6" name="Picture 5" descr="facebook-logo1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900" y="4848866"/>
            <a:ext cx="1242940" cy="46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8710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Grid.thmx</Template>
  <TotalTime>1267</TotalTime>
  <Words>581</Words>
  <Application>Microsoft Macintosh PowerPoint</Application>
  <PresentationFormat>On-screen Show (4:3)</PresentationFormat>
  <Paragraphs>96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Grid</vt:lpstr>
      <vt:lpstr>Cities, Schools  &amp; Community Partners:  Working Together to Build Healthy Summers</vt:lpstr>
      <vt:lpstr>Agenda</vt:lpstr>
      <vt:lpstr>Why does summer matter? </vt:lpstr>
      <vt:lpstr>    A Vision for Summer</vt:lpstr>
      <vt:lpstr>     An All Hands On Deck Effort</vt:lpstr>
      <vt:lpstr>California Summer Meal Coalition</vt:lpstr>
      <vt:lpstr>What We do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Patrice Chamberlain</dc:creator>
  <cp:lastModifiedBy>Patrice Chamberlain</cp:lastModifiedBy>
  <cp:revision>47</cp:revision>
  <dcterms:created xsi:type="dcterms:W3CDTF">2012-05-15T05:11:26Z</dcterms:created>
  <dcterms:modified xsi:type="dcterms:W3CDTF">2013-02-14T18:18:22Z</dcterms:modified>
</cp:coreProperties>
</file>