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18"/>
  </p:notesMasterIdLst>
  <p:handoutMasterIdLst>
    <p:handoutMasterId r:id="rId19"/>
  </p:handoutMasterIdLst>
  <p:sldIdLst>
    <p:sldId id="270" r:id="rId3"/>
    <p:sldId id="256" r:id="rId4"/>
    <p:sldId id="262" r:id="rId5"/>
    <p:sldId id="257" r:id="rId6"/>
    <p:sldId id="258" r:id="rId7"/>
    <p:sldId id="259" r:id="rId8"/>
    <p:sldId id="260" r:id="rId9"/>
    <p:sldId id="261" r:id="rId10"/>
    <p:sldId id="264" r:id="rId11"/>
    <p:sldId id="265" r:id="rId12"/>
    <p:sldId id="266" r:id="rId13"/>
    <p:sldId id="267" r:id="rId14"/>
    <p:sldId id="268" r:id="rId15"/>
    <p:sldId id="269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879" autoAdjust="0"/>
  </p:normalViewPr>
  <p:slideViewPr>
    <p:cSldViewPr>
      <p:cViewPr varScale="1">
        <p:scale>
          <a:sx n="59" d="100"/>
          <a:sy n="59" d="100"/>
        </p:scale>
        <p:origin x="-6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45B7F-81A3-437C-A583-DC3F5E455492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DE0A5-F479-436A-B7B9-68F0584FF8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85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F416F-A03A-431C-8BC9-86297840FD20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F41FC-6AE6-4D8D-8962-AB1F072AC5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193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67678-FBAF-A740-A881-1C961546A29B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238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F41FC-6AE6-4D8D-8962-AB1F072AC5E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260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F41FC-6AE6-4D8D-8962-AB1F072AC5E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703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F41FC-6AE6-4D8D-8962-AB1F072AC5E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445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F41FC-6AE6-4D8D-8962-AB1F072AC5E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429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D2B5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02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5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NewAmericansCampaign.org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D6FA-AD18-E74F-8E3E-FB81512D15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06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NewAmericansCampaign.org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D6FA-AD18-E74F-8E3E-FB81512D15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9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NewAmericansCampaign.org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D6FA-AD18-E74F-8E3E-FB81512D15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8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NAC_ppt_background.jp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0" y="0"/>
            <a:ext cx="9144000" cy="64008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828800" y="6450222"/>
            <a:ext cx="6019800" cy="0"/>
          </a:xfrm>
          <a:prstGeom prst="line">
            <a:avLst/>
          </a:prstGeom>
          <a:ln>
            <a:gradFill flip="none" rotWithShape="1"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NAC_Logo_CMYK_notag.jpg"/>
          <p:cNvPicPr>
            <a:picLocks noChangeAspect="1"/>
          </p:cNvPicPr>
          <p:nvPr userDrawn="1"/>
        </p:nvPicPr>
        <p:blipFill>
          <a:blip r:embed="rId5" cstate="screen"/>
          <a:stretch>
            <a:fillRect/>
          </a:stretch>
        </p:blipFill>
        <p:spPr>
          <a:xfrm>
            <a:off x="347136" y="6152589"/>
            <a:ext cx="1454150" cy="595266"/>
          </a:xfrm>
          <a:prstGeom prst="rect">
            <a:avLst/>
          </a:prstGeom>
        </p:spPr>
      </p:pic>
      <p:pic>
        <p:nvPicPr>
          <p:cNvPr id="12" name="Picture 6" descr="2 x 2 Logo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62177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78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CC171E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3861" y="6440441"/>
            <a:ext cx="17864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defTabSz="457200"/>
            <a:r>
              <a:rPr lang="en-US" dirty="0" err="1" smtClean="0"/>
              <a:t>NewAmericansCampaign.org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4998" y="6441020"/>
            <a:ext cx="516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pPr defTabSz="457200"/>
            <a:fld id="{B669408D-935D-F24E-9294-9877E3A618D1}" type="slidenum">
              <a:rPr lang="en-US" smtClean="0"/>
              <a:pPr defTabSz="457200"/>
              <a:t>‹#›</a:t>
            </a:fld>
            <a:endParaRPr lang="en-US" dirty="0"/>
          </a:p>
        </p:txBody>
      </p:sp>
      <p:pic>
        <p:nvPicPr>
          <p:cNvPr id="11" name="Picture 10" descr="NAC_Logo_Rev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68579" y="6320579"/>
            <a:ext cx="1210996" cy="357985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837267" y="6443869"/>
            <a:ext cx="6849533" cy="1588"/>
          </a:xfrm>
          <a:prstGeom prst="line">
            <a:avLst/>
          </a:prstGeom>
          <a:ln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6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ecohen@ilrc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324648"/>
            <a:ext cx="9144002" cy="1533352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5" descr="crowd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0" y="-234715"/>
            <a:ext cx="9144000" cy="56548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-2" y="-262424"/>
            <a:ext cx="9144004" cy="1752600"/>
          </a:xfrm>
          <a:prstGeom prst="rect">
            <a:avLst/>
          </a:prstGeom>
        </p:spPr>
      </p:pic>
      <p:pic>
        <p:nvPicPr>
          <p:cNvPr id="5" name="Picture 4" descr="NAC_Logo_CMYK.jpg"/>
          <p:cNvPicPr>
            <a:picLocks noChangeAspect="1"/>
          </p:cNvPicPr>
          <p:nvPr/>
        </p:nvPicPr>
        <p:blipFill>
          <a:blip r:embed="rId5" cstate="screen"/>
          <a:srcRect l="3035" t="10392" r="3035" b="16330"/>
          <a:stretch>
            <a:fillRect/>
          </a:stretch>
        </p:blipFill>
        <p:spPr>
          <a:xfrm>
            <a:off x="152400" y="71315"/>
            <a:ext cx="2620842" cy="8361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6599" y="5491159"/>
            <a:ext cx="78655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3600" dirty="0" smtClean="0">
                <a:solidFill>
                  <a:schemeClr val="bg1"/>
                </a:solidFill>
              </a:rPr>
              <a:t>Presentation on the NAC</a:t>
            </a:r>
          </a:p>
          <a:p>
            <a:pPr algn="ctr" defTabSz="457200"/>
            <a:r>
              <a:rPr lang="en-US" sz="3600" dirty="0" smtClean="0">
                <a:solidFill>
                  <a:schemeClr val="bg1"/>
                </a:solidFill>
              </a:rPr>
              <a:t>to the Institute </a:t>
            </a:r>
            <a:r>
              <a:rPr lang="en-US" sz="3600" dirty="0">
                <a:solidFill>
                  <a:schemeClr val="bg1"/>
                </a:solidFill>
              </a:rPr>
              <a:t>for L</a:t>
            </a:r>
            <a:r>
              <a:rPr lang="en-US" sz="3600" dirty="0" smtClean="0">
                <a:solidFill>
                  <a:schemeClr val="bg1"/>
                </a:solidFill>
              </a:rPr>
              <a:t>ocal Government </a:t>
            </a:r>
            <a:endParaRPr lang="en-US" sz="3600" b="1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599" y="-50933"/>
            <a:ext cx="1059873" cy="1059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959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whom does NAC Partner?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Government (local, state, and federal)</a:t>
            </a:r>
          </a:p>
          <a:p>
            <a:r>
              <a:rPr lang="en-US" dirty="0" smtClean="0"/>
              <a:t>Elected representatives</a:t>
            </a:r>
          </a:p>
          <a:p>
            <a:r>
              <a:rPr lang="en-US" dirty="0" smtClean="0"/>
              <a:t>Libraries</a:t>
            </a:r>
          </a:p>
          <a:p>
            <a:r>
              <a:rPr lang="en-US" dirty="0" smtClean="0"/>
              <a:t>Schools</a:t>
            </a:r>
          </a:p>
          <a:p>
            <a:r>
              <a:rPr lang="en-US" dirty="0" smtClean="0"/>
              <a:t>Business</a:t>
            </a:r>
          </a:p>
          <a:p>
            <a:r>
              <a:rPr lang="en-US" dirty="0" smtClean="0"/>
              <a:t>Faith groups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552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NAC?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California:</a:t>
            </a:r>
          </a:p>
          <a:p>
            <a:pPr lvl="1"/>
            <a:r>
              <a:rPr lang="en-US" dirty="0" smtClean="0"/>
              <a:t>San Diego, Orange County, LA, Santa Clara/San Mateo Counties, SF, and East Bay (Contra Costa and Alameda Counties)</a:t>
            </a:r>
          </a:p>
          <a:p>
            <a:pPr lvl="1"/>
            <a:r>
              <a:rPr lang="en-US" dirty="0" smtClean="0"/>
              <a:t>Working with naturalization efforts in Central Valley, Inland Empire, and Napa as well</a:t>
            </a:r>
          </a:p>
          <a:p>
            <a:r>
              <a:rPr lang="en-US" dirty="0" smtClean="0"/>
              <a:t>Nationally:</a:t>
            </a:r>
          </a:p>
          <a:p>
            <a:pPr lvl="1"/>
            <a:r>
              <a:rPr lang="en-US" dirty="0" smtClean="0"/>
              <a:t>NY, Miami, Detroit, Charlotte, Dallas, Houston, IL, Washington State, Maryland, 	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257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NAC doing?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Impact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Helped 68,000+ people complete applications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Helped more than 8,300 apply for fee waiver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Saved community nearly $6,000,000 in fees</a:t>
            </a:r>
            <a:r>
              <a:rPr lang="en-US" dirty="0"/>
              <a:t> </a:t>
            </a:r>
            <a:r>
              <a:rPr lang="en-US" dirty="0" smtClean="0"/>
              <a:t>to 	reinvest in community business</a:t>
            </a:r>
          </a:p>
          <a:p>
            <a:r>
              <a:rPr lang="en-US" dirty="0" smtClean="0"/>
              <a:t>Collaboration – A structure for the work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Each site has a collaboration, with a site 	leader 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Joint activities = leverage resources and more 	productive</a:t>
            </a:r>
          </a:p>
        </p:txBody>
      </p:sp>
    </p:spTree>
    <p:extLst>
      <p:ext uri="{BB962C8B-B14F-4D97-AF65-F5344CB8AC3E}">
        <p14:creationId xmlns:p14="http://schemas.microsoft.com/office/powerpoint/2010/main" val="1714351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NAC doing?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Innovation – Remake the way we help people naturalize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Technology (Apps for smart phones, 	website with interactive US government</a:t>
            </a:r>
            <a:r>
              <a:rPr lang="en-US" dirty="0"/>
              <a:t> </a:t>
            </a:r>
            <a:r>
              <a:rPr lang="en-US" dirty="0" smtClean="0"/>
              <a:t>and 	history learning and interactive application 	assistance)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Public-Private Partnerships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Diversity – Work with immigrants from all over the world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505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need your help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/>
              <a:t>b</a:t>
            </a:r>
            <a:r>
              <a:rPr lang="en-US" dirty="0" smtClean="0"/>
              <a:t>ig </a:t>
            </a:r>
            <a:r>
              <a:rPr lang="en-US" smtClean="0"/>
              <a:t>or small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</a:p>
          <a:p>
            <a:r>
              <a:rPr lang="en-US" dirty="0" smtClean="0"/>
              <a:t>Funding</a:t>
            </a:r>
          </a:p>
          <a:p>
            <a:r>
              <a:rPr lang="en-US" dirty="0" smtClean="0"/>
              <a:t>Outreach</a:t>
            </a:r>
          </a:p>
          <a:p>
            <a:r>
              <a:rPr lang="en-US" dirty="0" smtClean="0"/>
              <a:t>Facilities</a:t>
            </a:r>
          </a:p>
          <a:p>
            <a:r>
              <a:rPr lang="en-US" dirty="0" smtClean="0"/>
              <a:t>Support</a:t>
            </a:r>
          </a:p>
          <a:p>
            <a:r>
              <a:rPr lang="en-US" dirty="0" smtClean="0"/>
              <a:t>Encouragement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420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Eric Cohen, Executive Director</a:t>
            </a:r>
          </a:p>
          <a:p>
            <a:pPr marL="0" indent="0">
              <a:buNone/>
            </a:pPr>
            <a:r>
              <a:rPr lang="en-US" sz="2800" dirty="0" smtClean="0"/>
              <a:t>	Immigrant Legal Resource Center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>
                <a:hlinkClick r:id="rId2"/>
              </a:rPr>
              <a:t>ecohen@ilrc.org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415-255-9499 x264</a:t>
            </a:r>
          </a:p>
        </p:txBody>
      </p:sp>
    </p:spTree>
    <p:extLst>
      <p:ext uri="{BB962C8B-B14F-4D97-AF65-F5344CB8AC3E}">
        <p14:creationId xmlns:p14="http://schemas.microsoft.com/office/powerpoint/2010/main" val="597667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Three Topics: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How one becomes a US Citizen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Barriers to applying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What the New Americans Campaign (NAC) is doing around Citizenship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724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Naturalization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8.5 million eligible in US</a:t>
            </a:r>
          </a:p>
          <a:p>
            <a:r>
              <a:rPr lang="en-US" dirty="0" smtClean="0"/>
              <a:t>750,000 – 850,000 applying every year</a:t>
            </a:r>
          </a:p>
          <a:p>
            <a:r>
              <a:rPr lang="en-US" dirty="0" smtClean="0"/>
              <a:t>1,000,000 newly becoming eligible every year</a:t>
            </a:r>
          </a:p>
          <a:p>
            <a:r>
              <a:rPr lang="en-US" dirty="0" smtClean="0"/>
              <a:t>2.6 millions eligible in CA</a:t>
            </a:r>
          </a:p>
          <a:p>
            <a:r>
              <a:rPr lang="en-US" dirty="0" smtClean="0"/>
              <a:t>Losing the race</a:t>
            </a:r>
          </a:p>
          <a:p>
            <a:r>
              <a:rPr lang="en-US" dirty="0" smtClean="0"/>
              <a:t>Want people to become fully engaged Americans (feeling of belonging, vote, participate, use libraries and government services, volunteer, higher income, better for economy on the whole, etc.)</a:t>
            </a:r>
          </a:p>
          <a:p>
            <a:r>
              <a:rPr lang="en-US" dirty="0" smtClean="0"/>
              <a:t>Builds our democracy!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400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of Becoming A US Citizen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Most Common ways to become a US Citizen</a:t>
            </a:r>
          </a:p>
          <a:p>
            <a:r>
              <a:rPr lang="en-US" dirty="0" smtClean="0"/>
              <a:t>Birth in US</a:t>
            </a:r>
          </a:p>
          <a:p>
            <a:r>
              <a:rPr lang="en-US" dirty="0" smtClean="0"/>
              <a:t>Naturalization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330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Naturalization is the process of becoming a US Citizen (USC)</a:t>
            </a:r>
          </a:p>
          <a:p>
            <a:r>
              <a:rPr lang="en-US" dirty="0" smtClean="0"/>
              <a:t>Generally to naturalize one must be a lawful permanent resident (LPR)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Exception for people in the US military 	during a time of war (like now, War on Terror)</a:t>
            </a:r>
          </a:p>
          <a:p>
            <a:r>
              <a:rPr lang="en-US" dirty="0" smtClean="0"/>
              <a:t>LPR means you are in the US legally, with permission to live and work in the US permanently (unless you mess up)</a:t>
            </a:r>
          </a:p>
          <a:p>
            <a:r>
              <a:rPr lang="en-US" dirty="0" smtClean="0"/>
              <a:t>This is not about undocumented residents or immigration reform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384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Naturalization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Lawful Permanent Residence for 5 Years (3 years if married to USC)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18 years or older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Physically present in US at least half of those 5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Good Moral Character for last 5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Pass an English reading, writing, and speaking test (exceptions apply)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Pass a US government and history test (exceptions apply)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Take an oath of allegiance to US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84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Naturalization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English Language (waivers exist for age and disability)</a:t>
            </a:r>
          </a:p>
          <a:p>
            <a:r>
              <a:rPr lang="en-US" dirty="0" smtClean="0"/>
              <a:t>Fees - $680 (waiver for very low income)</a:t>
            </a:r>
          </a:p>
          <a:p>
            <a:r>
              <a:rPr lang="en-US" dirty="0" smtClean="0"/>
              <a:t>Good Moral Character</a:t>
            </a:r>
          </a:p>
          <a:p>
            <a:r>
              <a:rPr lang="en-US" dirty="0" smtClean="0"/>
              <a:t>Complicated application process – 10 page form going to be 20 and 10 pages of instructions </a:t>
            </a:r>
          </a:p>
          <a:p>
            <a:r>
              <a:rPr lang="en-US" dirty="0" smtClean="0"/>
              <a:t>Need help</a:t>
            </a:r>
          </a:p>
        </p:txBody>
      </p:sp>
    </p:spTree>
    <p:extLst>
      <p:ext uri="{BB962C8B-B14F-4D97-AF65-F5344CB8AC3E}">
        <p14:creationId xmlns:p14="http://schemas.microsoft.com/office/powerpoint/2010/main" val="286047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Americans Campaign (NAC)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Innovative National Campaign with goals of: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Increasing the number of people who apply for naturalization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 Building capacity for naturalization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860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Who is in the NAC?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Collaboration of:</a:t>
            </a:r>
          </a:p>
          <a:p>
            <a:r>
              <a:rPr lang="en-US" dirty="0" smtClean="0"/>
              <a:t>Over a dozen of national and local funders</a:t>
            </a:r>
          </a:p>
          <a:p>
            <a:r>
              <a:rPr lang="en-US" dirty="0" smtClean="0"/>
              <a:t>9 national NGOs</a:t>
            </a:r>
          </a:p>
          <a:p>
            <a:r>
              <a:rPr lang="en-US" dirty="0" smtClean="0"/>
              <a:t>More than 50 local NGOs</a:t>
            </a:r>
          </a:p>
          <a:p>
            <a:r>
              <a:rPr lang="en-US" dirty="0" smtClean="0"/>
              <a:t>Communication and evaluation teams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6" name="Picture 5" descr="NAC schematic - May 2013.pdf - Adobe Reader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50" t="10151" r="36681" b="3486"/>
          <a:stretch/>
        </p:blipFill>
        <p:spPr>
          <a:xfrm>
            <a:off x="5181600" y="152400"/>
            <a:ext cx="3761509" cy="592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290540"/>
      </p:ext>
    </p:extLst>
  </p:cSld>
  <p:clrMapOvr>
    <a:masterClrMapping/>
  </p:clrMapOvr>
</p:sld>
</file>

<file path=ppt/theme/theme1.xml><?xml version="1.0" encoding="utf-8"?>
<a:theme xmlns:a="http://schemas.openxmlformats.org/drawingml/2006/main" name="4_NewAmericans">
  <a:themeElements>
    <a:clrScheme name="NewAmericans">
      <a:dk1>
        <a:sysClr val="windowText" lastClr="000000"/>
      </a:dk1>
      <a:lt1>
        <a:sysClr val="window" lastClr="FFFFFF"/>
      </a:lt1>
      <a:dk2>
        <a:srgbClr val="ED1C24"/>
      </a:dk2>
      <a:lt2>
        <a:srgbClr val="C47F72"/>
      </a:lt2>
      <a:accent1>
        <a:srgbClr val="CC171E"/>
      </a:accent1>
      <a:accent2>
        <a:srgbClr val="1D2B5B"/>
      </a:accent2>
      <a:accent3>
        <a:srgbClr val="6B6A85"/>
      </a:accent3>
      <a:accent4>
        <a:srgbClr val="C8C8C8"/>
      </a:accent4>
      <a:accent5>
        <a:srgbClr val="E2E2E2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NewAmericans">
  <a:themeElements>
    <a:clrScheme name="NewAmericans">
      <a:dk1>
        <a:sysClr val="windowText" lastClr="000000"/>
      </a:dk1>
      <a:lt1>
        <a:sysClr val="window" lastClr="FFFFFF"/>
      </a:lt1>
      <a:dk2>
        <a:srgbClr val="ED1C24"/>
      </a:dk2>
      <a:lt2>
        <a:srgbClr val="C47F72"/>
      </a:lt2>
      <a:accent1>
        <a:srgbClr val="CC171E"/>
      </a:accent1>
      <a:accent2>
        <a:srgbClr val="1D2B5B"/>
      </a:accent2>
      <a:accent3>
        <a:srgbClr val="6B6A85"/>
      </a:accent3>
      <a:accent4>
        <a:srgbClr val="C8C8C8"/>
      </a:accent4>
      <a:accent5>
        <a:srgbClr val="E2E2E2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461</Words>
  <Application>Microsoft Office PowerPoint</Application>
  <PresentationFormat>On-screen Show (4:3)</PresentationFormat>
  <Paragraphs>96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4_NewAmericans</vt:lpstr>
      <vt:lpstr>1_NewAmericans</vt:lpstr>
      <vt:lpstr>PowerPoint Presentation</vt:lpstr>
      <vt:lpstr>Overview</vt:lpstr>
      <vt:lpstr>Why Naturalization Now?</vt:lpstr>
      <vt:lpstr>Process of Becoming A US Citizen</vt:lpstr>
      <vt:lpstr>Naturalization</vt:lpstr>
      <vt:lpstr>Requirements for Naturalization</vt:lpstr>
      <vt:lpstr>Barriers to Naturalization</vt:lpstr>
      <vt:lpstr>New Americans Campaign (NAC)</vt:lpstr>
      <vt:lpstr>Who is in the NAC?</vt:lpstr>
      <vt:lpstr>With whom does NAC Partner?</vt:lpstr>
      <vt:lpstr>Where is the NAC?</vt:lpstr>
      <vt:lpstr>What is the NAC doing?</vt:lpstr>
      <vt:lpstr>What is NAC doing?</vt:lpstr>
      <vt:lpstr>We need your help - big or small 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ecohen</dc:creator>
  <cp:lastModifiedBy>Candace Price</cp:lastModifiedBy>
  <cp:revision>35</cp:revision>
  <dcterms:created xsi:type="dcterms:W3CDTF">2013-10-21T18:29:07Z</dcterms:created>
  <dcterms:modified xsi:type="dcterms:W3CDTF">2013-10-21T22:45:42Z</dcterms:modified>
</cp:coreProperties>
</file>