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96"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printerSettings" Target="printerSettings/printerSettings1.bin"/></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AC236EE-2B0C-4F59-B898-48684E13F7C0}" type="datetimeFigureOut">
              <a:rPr lang="en-US" smtClean="0"/>
              <a:t>2/19/13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3060A1-EEC0-4030-82F4-77B2AADD9200}"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C236EE-2B0C-4F59-B898-48684E13F7C0}" type="datetimeFigureOut">
              <a:rPr lang="en-US" smtClean="0"/>
              <a:t>2/19/13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3060A1-EEC0-4030-82F4-77B2AADD920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C236EE-2B0C-4F59-B898-48684E13F7C0}" type="datetimeFigureOut">
              <a:rPr lang="en-US" smtClean="0"/>
              <a:t>2/19/13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3060A1-EEC0-4030-82F4-77B2AADD920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C236EE-2B0C-4F59-B898-48684E13F7C0}" type="datetimeFigureOut">
              <a:rPr lang="en-US" smtClean="0"/>
              <a:t>2/19/13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3060A1-EEC0-4030-82F4-77B2AADD920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C236EE-2B0C-4F59-B898-48684E13F7C0}" type="datetimeFigureOut">
              <a:rPr lang="en-US" smtClean="0"/>
              <a:t>2/19/13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3060A1-EEC0-4030-82F4-77B2AADD9200}"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AC236EE-2B0C-4F59-B898-48684E13F7C0}" type="datetimeFigureOut">
              <a:rPr lang="en-US" smtClean="0"/>
              <a:t>2/19/13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3060A1-EEC0-4030-82F4-77B2AADD920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AC236EE-2B0C-4F59-B898-48684E13F7C0}" type="datetimeFigureOut">
              <a:rPr lang="en-US" smtClean="0"/>
              <a:t>2/19/13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E3060A1-EEC0-4030-82F4-77B2AADD920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AC236EE-2B0C-4F59-B898-48684E13F7C0}" type="datetimeFigureOut">
              <a:rPr lang="en-US" smtClean="0"/>
              <a:t>2/19/13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E3060A1-EEC0-4030-82F4-77B2AADD920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C236EE-2B0C-4F59-B898-48684E13F7C0}" type="datetimeFigureOut">
              <a:rPr lang="en-US" smtClean="0"/>
              <a:t>2/19/13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E3060A1-EEC0-4030-82F4-77B2AADD920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C236EE-2B0C-4F59-B898-48684E13F7C0}" type="datetimeFigureOut">
              <a:rPr lang="en-US" smtClean="0"/>
              <a:t>2/19/13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3060A1-EEC0-4030-82F4-77B2AADD920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C236EE-2B0C-4F59-B898-48684E13F7C0}" type="datetimeFigureOut">
              <a:rPr lang="en-US" smtClean="0"/>
              <a:t>2/19/13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3060A1-EEC0-4030-82F4-77B2AADD920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C236EE-2B0C-4F59-B898-48684E13F7C0}" type="datetimeFigureOut">
              <a:rPr lang="en-US" smtClean="0"/>
              <a:t>2/19/13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3060A1-EEC0-4030-82F4-77B2AADD920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tiff"/><Relationship Id="rId3" Type="http://schemas.openxmlformats.org/officeDocument/2006/relationships/image" Target="../media/image2.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 Id="rId3" Type="http://schemas.openxmlformats.org/officeDocument/2006/relationships/image" Target="../media/image4.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7.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8.tif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4" Type="http://schemas.openxmlformats.org/officeDocument/2006/relationships/image" Target="../media/image11.jpeg"/><Relationship Id="rId1" Type="http://schemas.openxmlformats.org/officeDocument/2006/relationships/slideLayout" Target="../slideLayouts/slideLayout2.xml"/><Relationship Id="rId2" Type="http://schemas.openxmlformats.org/officeDocument/2006/relationships/image" Target="../media/image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590800"/>
            <a:ext cx="8991600" cy="1600200"/>
          </a:xfrm>
        </p:spPr>
        <p:txBody>
          <a:bodyPr/>
          <a:lstStyle/>
          <a:p>
            <a:r>
              <a:rPr lang="en-US"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Oakland </a:t>
            </a:r>
            <a:br>
              <a:rPr lang="en-US"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br>
            <a:r>
              <a:rPr lang="en-US"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Summer Food Service Program</a:t>
            </a:r>
            <a:endParaRPr lang="en-US"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3" name="Subtitle 2"/>
          <p:cNvSpPr>
            <a:spLocks noGrp="1"/>
          </p:cNvSpPr>
          <p:nvPr>
            <p:ph type="subTitle" idx="1"/>
          </p:nvPr>
        </p:nvSpPr>
        <p:spPr>
          <a:xfrm>
            <a:off x="1371600" y="4343400"/>
            <a:ext cx="6400800" cy="1676400"/>
          </a:xfrm>
        </p:spPr>
        <p:txBody>
          <a:bodyPr>
            <a:normAutofit fontScale="85000" lnSpcReduction="20000"/>
          </a:bodyPr>
          <a:lstStyle/>
          <a:p>
            <a:r>
              <a:rPr lang="en-US" b="1" dirty="0" smtClean="0">
                <a:solidFill>
                  <a:schemeClr val="tx1"/>
                </a:solidFill>
              </a:rPr>
              <a:t>Carmela Chase</a:t>
            </a:r>
          </a:p>
          <a:p>
            <a:r>
              <a:rPr lang="en-US" b="1" dirty="0" smtClean="0">
                <a:solidFill>
                  <a:schemeClr val="tx1"/>
                </a:solidFill>
              </a:rPr>
              <a:t>Program Coordinator</a:t>
            </a:r>
          </a:p>
          <a:p>
            <a:r>
              <a:rPr lang="en-US" b="1" dirty="0" smtClean="0">
                <a:solidFill>
                  <a:schemeClr val="tx1"/>
                </a:solidFill>
              </a:rPr>
              <a:t>(510) 238-7992</a:t>
            </a:r>
          </a:p>
          <a:p>
            <a:r>
              <a:rPr lang="en-US" b="1" dirty="0" smtClean="0">
                <a:solidFill>
                  <a:schemeClr val="tx1"/>
                </a:solidFill>
              </a:rPr>
              <a:t>cchase@oaklandnet.com</a:t>
            </a:r>
            <a:endParaRPr lang="en-US" b="1" dirty="0">
              <a:solidFill>
                <a:schemeClr val="tx1"/>
              </a:solidFill>
            </a:endParaRPr>
          </a:p>
        </p:txBody>
      </p:sp>
      <p:pic>
        <p:nvPicPr>
          <p:cNvPr id="4" name="Picture 3" descr="oakland tree.tif"/>
          <p:cNvPicPr>
            <a:picLocks noChangeAspect="1"/>
          </p:cNvPicPr>
          <p:nvPr/>
        </p:nvPicPr>
        <p:blipFill>
          <a:blip r:embed="rId2" cstate="print"/>
          <a:stretch>
            <a:fillRect/>
          </a:stretch>
        </p:blipFill>
        <p:spPr>
          <a:xfrm>
            <a:off x="609600" y="304800"/>
            <a:ext cx="1554480" cy="1371600"/>
          </a:xfrm>
          <a:prstGeom prst="rect">
            <a:avLst/>
          </a:prstGeom>
        </p:spPr>
      </p:pic>
      <p:pic>
        <p:nvPicPr>
          <p:cNvPr id="5" name="Picture 4" descr="SUMMERLUNCH_everitt-620x413.jpg"/>
          <p:cNvPicPr>
            <a:picLocks noChangeAspect="1"/>
          </p:cNvPicPr>
          <p:nvPr/>
        </p:nvPicPr>
        <p:blipFill>
          <a:blip r:embed="rId3" cstate="print"/>
          <a:stretch>
            <a:fillRect/>
          </a:stretch>
        </p:blipFill>
        <p:spPr>
          <a:xfrm>
            <a:off x="2819400" y="457200"/>
            <a:ext cx="3028950" cy="2017672"/>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5334000" cy="838200"/>
          </a:xfrm>
        </p:spPr>
        <p:txBody>
          <a:bodyPr/>
          <a:lstStyle/>
          <a:p>
            <a:r>
              <a:rPr lang="en-US" b="1" u="sng" dirty="0" smtClean="0">
                <a:solidFill>
                  <a:srgbClr val="92D050"/>
                </a:solidFill>
              </a:rPr>
              <a:t>Our Mission</a:t>
            </a:r>
            <a:endParaRPr lang="en-US" b="1" u="sng" dirty="0">
              <a:solidFill>
                <a:srgbClr val="92D050"/>
              </a:solidFill>
            </a:endParaRPr>
          </a:p>
        </p:txBody>
      </p:sp>
      <p:sp>
        <p:nvSpPr>
          <p:cNvPr id="3" name="Content Placeholder 2"/>
          <p:cNvSpPr>
            <a:spLocks noGrp="1"/>
          </p:cNvSpPr>
          <p:nvPr>
            <p:ph idx="1"/>
          </p:nvPr>
        </p:nvSpPr>
        <p:spPr>
          <a:xfrm>
            <a:off x="457200" y="3429000"/>
            <a:ext cx="8229600" cy="2697163"/>
          </a:xfrm>
        </p:spPr>
        <p:txBody>
          <a:bodyPr>
            <a:normAutofit fontScale="85000" lnSpcReduction="10000"/>
          </a:bodyPr>
          <a:lstStyle/>
          <a:p>
            <a:r>
              <a:rPr lang="en-US" b="1" dirty="0"/>
              <a:t>The Summer Lunch Program strives to help children in Oakland get the nutrition they need to learn, play, and grow throughout the summer—making them better prepared to start another school year. The Summer Lunch Program encourages healthy eating habits leading to normal weight ranges and a positive self-image.</a:t>
            </a:r>
            <a:endParaRPr lang="en-US" dirty="0"/>
          </a:p>
        </p:txBody>
      </p:sp>
      <p:pic>
        <p:nvPicPr>
          <p:cNvPr id="4" name="Picture 3" descr="0726summerlunch.jpg"/>
          <p:cNvPicPr>
            <a:picLocks noChangeAspect="1"/>
          </p:cNvPicPr>
          <p:nvPr/>
        </p:nvPicPr>
        <p:blipFill>
          <a:blip r:embed="rId2" cstate="print"/>
          <a:stretch>
            <a:fillRect/>
          </a:stretch>
        </p:blipFill>
        <p:spPr>
          <a:xfrm>
            <a:off x="5562600" y="192024"/>
            <a:ext cx="2667000" cy="2987040"/>
          </a:xfrm>
          <a:prstGeom prst="rect">
            <a:avLst/>
          </a:prstGeom>
        </p:spPr>
      </p:pic>
      <p:pic>
        <p:nvPicPr>
          <p:cNvPr id="5" name="Picture 4" descr="freelunch-officials-300x225.jpg"/>
          <p:cNvPicPr>
            <a:picLocks noChangeAspect="1"/>
          </p:cNvPicPr>
          <p:nvPr/>
        </p:nvPicPr>
        <p:blipFill>
          <a:blip r:embed="rId3" cstate="print"/>
          <a:stretch>
            <a:fillRect/>
          </a:stretch>
        </p:blipFill>
        <p:spPr>
          <a:xfrm>
            <a:off x="1676400" y="1066800"/>
            <a:ext cx="2857500" cy="2143125"/>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81400" y="274638"/>
            <a:ext cx="5105400" cy="1401762"/>
          </a:xfrm>
        </p:spPr>
        <p:txBody>
          <a:bodyPr/>
          <a:lstStyle/>
          <a:p>
            <a:r>
              <a:rPr lang="en-US" i="1" dirty="0" smtClean="0">
                <a:solidFill>
                  <a:srgbClr val="C00000"/>
                </a:solidFill>
              </a:rPr>
              <a:t>Our success!</a:t>
            </a:r>
            <a:endParaRPr lang="en-US" i="1" dirty="0">
              <a:solidFill>
                <a:srgbClr val="C00000"/>
              </a:solidFill>
            </a:endParaRPr>
          </a:p>
        </p:txBody>
      </p:sp>
      <p:sp>
        <p:nvSpPr>
          <p:cNvPr id="3" name="Content Placeholder 2"/>
          <p:cNvSpPr>
            <a:spLocks noGrp="1"/>
          </p:cNvSpPr>
          <p:nvPr>
            <p:ph idx="1"/>
          </p:nvPr>
        </p:nvSpPr>
        <p:spPr>
          <a:xfrm>
            <a:off x="457200" y="2209800"/>
            <a:ext cx="8229600" cy="4343400"/>
          </a:xfrm>
        </p:spPr>
        <p:txBody>
          <a:bodyPr>
            <a:normAutofit fontScale="92500" lnSpcReduction="10000"/>
          </a:bodyPr>
          <a:lstStyle/>
          <a:p>
            <a:r>
              <a:rPr lang="en-US" sz="2800" dirty="0" smtClean="0"/>
              <a:t>The </a:t>
            </a:r>
            <a:r>
              <a:rPr lang="en-US" sz="2800" dirty="0"/>
              <a:t>City of Oakland has been a sponsor of the Summer Food Service Program for the past </a:t>
            </a:r>
            <a:r>
              <a:rPr lang="en-US" sz="2800" dirty="0" smtClean="0"/>
              <a:t>28 years</a:t>
            </a:r>
            <a:endParaRPr lang="en-US" sz="2800" dirty="0"/>
          </a:p>
          <a:p>
            <a:pPr>
              <a:buNone/>
            </a:pPr>
            <a:endParaRPr lang="en-US" sz="2800" dirty="0" smtClean="0"/>
          </a:p>
          <a:p>
            <a:r>
              <a:rPr lang="en-US" sz="2800" dirty="0" smtClean="0"/>
              <a:t>Summer </a:t>
            </a:r>
            <a:r>
              <a:rPr lang="en-US" sz="2800" dirty="0"/>
              <a:t>food sites increased from 60 locations in 2010 to </a:t>
            </a:r>
            <a:r>
              <a:rPr lang="en-US" sz="2800" dirty="0" smtClean="0"/>
              <a:t>96 </a:t>
            </a:r>
            <a:r>
              <a:rPr lang="en-US" sz="2800" dirty="0"/>
              <a:t>in </a:t>
            </a:r>
            <a:r>
              <a:rPr lang="en-US" sz="2800" dirty="0" smtClean="0"/>
              <a:t>2012.</a:t>
            </a:r>
          </a:p>
          <a:p>
            <a:pPr>
              <a:buNone/>
            </a:pPr>
            <a:endParaRPr lang="en-US" sz="2800" dirty="0" smtClean="0"/>
          </a:p>
          <a:p>
            <a:pPr lvl="0"/>
            <a:r>
              <a:rPr lang="en-US" sz="2800" dirty="0" smtClean="0"/>
              <a:t>The </a:t>
            </a:r>
            <a:r>
              <a:rPr lang="en-US" sz="2800" dirty="0"/>
              <a:t>number of meals served has nearly doubled since the early 2000’s, from </a:t>
            </a:r>
            <a:r>
              <a:rPr lang="en-US" sz="2800" dirty="0" smtClean="0"/>
              <a:t>45,000 lunches to 91,000 lunches and </a:t>
            </a:r>
            <a:r>
              <a:rPr lang="en-US" sz="2800" dirty="0"/>
              <a:t>82,000 afternoon snacks </a:t>
            </a:r>
            <a:r>
              <a:rPr lang="en-US" sz="2800" dirty="0" smtClean="0"/>
              <a:t>served, </a:t>
            </a:r>
            <a:r>
              <a:rPr lang="en-US" sz="2800" dirty="0"/>
              <a:t>as Oakland families experience high rates of unemployment and poverty.  </a:t>
            </a:r>
          </a:p>
          <a:p>
            <a:endParaRPr lang="en-US" dirty="0"/>
          </a:p>
        </p:txBody>
      </p:sp>
      <p:pic>
        <p:nvPicPr>
          <p:cNvPr id="4" name="Picture 3" descr="summerschoolunch.jpg"/>
          <p:cNvPicPr>
            <a:picLocks noChangeAspect="1"/>
          </p:cNvPicPr>
          <p:nvPr/>
        </p:nvPicPr>
        <p:blipFill>
          <a:blip r:embed="rId2" cstate="print"/>
          <a:stretch>
            <a:fillRect/>
          </a:stretch>
        </p:blipFill>
        <p:spPr>
          <a:xfrm>
            <a:off x="1752600" y="228600"/>
            <a:ext cx="2667000" cy="1760534"/>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rmAutofit fontScale="90000"/>
          </a:bodyPr>
          <a:lstStyle/>
          <a:p>
            <a:r>
              <a:rPr lang="en-US" dirty="0" smtClean="0">
                <a:solidFill>
                  <a:schemeClr val="accent6">
                    <a:lumMod val="75000"/>
                  </a:schemeClr>
                </a:solidFill>
              </a:rPr>
              <a:t>Two Oakland Summer Food Sponsors</a:t>
            </a:r>
            <a:endParaRPr lang="en-US" dirty="0">
              <a:solidFill>
                <a:schemeClr val="accent6">
                  <a:lumMod val="75000"/>
                </a:schemeClr>
              </a:solidFill>
            </a:endParaRPr>
          </a:p>
        </p:txBody>
      </p:sp>
      <p:sp>
        <p:nvSpPr>
          <p:cNvPr id="3" name="Content Placeholder 2"/>
          <p:cNvSpPr>
            <a:spLocks noGrp="1"/>
          </p:cNvSpPr>
          <p:nvPr>
            <p:ph idx="1"/>
          </p:nvPr>
        </p:nvSpPr>
        <p:spPr>
          <a:xfrm>
            <a:off x="457200" y="1295400"/>
            <a:ext cx="8229600" cy="4876800"/>
          </a:xfrm>
        </p:spPr>
        <p:txBody>
          <a:bodyPr>
            <a:normAutofit fontScale="55000" lnSpcReduction="20000"/>
          </a:bodyPr>
          <a:lstStyle/>
          <a:p>
            <a:pPr>
              <a:buNone/>
            </a:pPr>
            <a:r>
              <a:rPr lang="en-US" b="1" dirty="0" smtClean="0"/>
              <a:t>	Oakland Unified School District (OUSD) serves breakfast and lunch to summer schools and community programs held on OUSD property.</a:t>
            </a:r>
          </a:p>
          <a:p>
            <a:pPr>
              <a:buNone/>
            </a:pPr>
            <a:endParaRPr lang="en-US" b="1" dirty="0" smtClean="0"/>
          </a:p>
          <a:p>
            <a:pPr>
              <a:buNone/>
            </a:pPr>
            <a:r>
              <a:rPr lang="en-US" b="1" dirty="0" smtClean="0"/>
              <a:t>	The City of Oakland’s Summer Food Service Program fills in the gaps by partnering with local organizations.  Some </a:t>
            </a:r>
            <a:r>
              <a:rPr lang="en-US" b="1" dirty="0"/>
              <a:t>of the City’s many partners for the Oakland Summer Lunch Program include</a:t>
            </a:r>
            <a:r>
              <a:rPr lang="en-US" b="1" dirty="0" smtClean="0"/>
              <a:t>:</a:t>
            </a:r>
          </a:p>
          <a:p>
            <a:pPr>
              <a:buNone/>
            </a:pPr>
            <a:endParaRPr lang="en-US" b="1" dirty="0"/>
          </a:p>
          <a:p>
            <a:pPr lvl="5"/>
            <a:r>
              <a:rPr lang="en-US" sz="3600" b="1" i="1" dirty="0">
                <a:solidFill>
                  <a:schemeClr val="accent5">
                    <a:lumMod val="75000"/>
                  </a:schemeClr>
                </a:solidFill>
              </a:rPr>
              <a:t>City of Oakland Recreation Centers</a:t>
            </a:r>
          </a:p>
          <a:p>
            <a:pPr lvl="5"/>
            <a:r>
              <a:rPr lang="en-US" sz="3600" b="1" i="1" dirty="0">
                <a:solidFill>
                  <a:schemeClr val="accent5">
                    <a:lumMod val="75000"/>
                  </a:schemeClr>
                </a:solidFill>
              </a:rPr>
              <a:t>Many non-profit organizations serving children</a:t>
            </a:r>
          </a:p>
          <a:p>
            <a:pPr lvl="5"/>
            <a:r>
              <a:rPr lang="en-US" sz="3600" b="1" i="1" dirty="0" smtClean="0">
                <a:solidFill>
                  <a:schemeClr val="accent5">
                    <a:lumMod val="75000"/>
                  </a:schemeClr>
                </a:solidFill>
              </a:rPr>
              <a:t>Faith based organizations</a:t>
            </a:r>
          </a:p>
          <a:p>
            <a:pPr lvl="5"/>
            <a:r>
              <a:rPr lang="en-US" sz="3600" b="1" i="1" dirty="0" smtClean="0">
                <a:solidFill>
                  <a:schemeClr val="accent5">
                    <a:lumMod val="75000"/>
                  </a:schemeClr>
                </a:solidFill>
              </a:rPr>
              <a:t>New!  City of Oakland Libraries</a:t>
            </a:r>
            <a:endParaRPr lang="en-US" sz="3600" b="1" i="1" dirty="0">
              <a:solidFill>
                <a:schemeClr val="accent5">
                  <a:lumMod val="75000"/>
                </a:schemeClr>
              </a:solidFill>
            </a:endParaRPr>
          </a:p>
          <a:p>
            <a:endParaRPr lang="en-US" dirty="0" smtClean="0"/>
          </a:p>
          <a:p>
            <a:pPr>
              <a:buNone/>
            </a:pPr>
            <a:endParaRPr lang="en-US" dirty="0" smtClean="0"/>
          </a:p>
          <a:p>
            <a:r>
              <a:rPr lang="en-US" b="1" dirty="0" smtClean="0"/>
              <a:t>All </a:t>
            </a:r>
            <a:r>
              <a:rPr lang="en-US" b="1" dirty="0"/>
              <a:t>summer food sites such as recreation centers, community based and faith based organizations experienced an increase of meals served during the last summer session.  New partnerships with the libraries and cross promotion of literacy programs accompanied by free meals increased community attendance.</a:t>
            </a:r>
          </a:p>
        </p:txBody>
      </p:sp>
      <p:pic>
        <p:nvPicPr>
          <p:cNvPr id="5" name="Picture 4" descr="396928_10100432385647491_802813676_n.jpg"/>
          <p:cNvPicPr>
            <a:picLocks noChangeAspect="1"/>
          </p:cNvPicPr>
          <p:nvPr/>
        </p:nvPicPr>
        <p:blipFill>
          <a:blip r:embed="rId2" cstate="print"/>
          <a:stretch>
            <a:fillRect/>
          </a:stretch>
        </p:blipFill>
        <p:spPr>
          <a:xfrm>
            <a:off x="762000" y="2971800"/>
            <a:ext cx="1981200" cy="148590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458200" cy="1173162"/>
          </a:xfrm>
        </p:spPr>
        <p:txBody>
          <a:bodyPr>
            <a:normAutofit fontScale="90000"/>
          </a:bodyPr>
          <a:lstStyle/>
          <a:p>
            <a:r>
              <a:rPr lang="en-US" i="1" dirty="0" smtClean="0">
                <a:solidFill>
                  <a:schemeClr val="accent5">
                    <a:lumMod val="75000"/>
                  </a:schemeClr>
                </a:solidFill>
              </a:rPr>
              <a:t>Alameda Community Food Bank Awesome Volunteers!!!!</a:t>
            </a:r>
            <a:endParaRPr lang="en-US" i="1" dirty="0">
              <a:solidFill>
                <a:schemeClr val="accent5">
                  <a:lumMod val="75000"/>
                </a:schemeClr>
              </a:solidFill>
            </a:endParaRPr>
          </a:p>
        </p:txBody>
      </p:sp>
      <p:sp>
        <p:nvSpPr>
          <p:cNvPr id="3" name="Content Placeholder 2"/>
          <p:cNvSpPr>
            <a:spLocks noGrp="1"/>
          </p:cNvSpPr>
          <p:nvPr>
            <p:ph sz="half" idx="1"/>
          </p:nvPr>
        </p:nvSpPr>
        <p:spPr>
          <a:xfrm>
            <a:off x="457200" y="1600200"/>
            <a:ext cx="4038600" cy="1752599"/>
          </a:xfrm>
        </p:spPr>
        <p:txBody>
          <a:bodyPr>
            <a:normAutofit fontScale="55000" lnSpcReduction="20000"/>
          </a:bodyPr>
          <a:lstStyle/>
          <a:p>
            <a:r>
              <a:rPr lang="en-US" sz="2900" dirty="0"/>
              <a:t>For several years, the Alameda County Community Food Bank has assisted the City of Oakland’s Summer Food Service Program with outreach and promotion through their Emergency </a:t>
            </a:r>
            <a:r>
              <a:rPr lang="en-US" sz="2900" dirty="0" smtClean="0"/>
              <a:t>Helpline.</a:t>
            </a:r>
          </a:p>
          <a:p>
            <a:pPr algn="ctr">
              <a:buNone/>
            </a:pPr>
            <a:r>
              <a:rPr lang="en-US" b="1" dirty="0" smtClean="0"/>
              <a:t>800-870-FOOD </a:t>
            </a:r>
            <a:endParaRPr lang="en-US" dirty="0"/>
          </a:p>
        </p:txBody>
      </p:sp>
      <p:sp>
        <p:nvSpPr>
          <p:cNvPr id="4" name="Content Placeholder 3"/>
          <p:cNvSpPr>
            <a:spLocks noGrp="1"/>
          </p:cNvSpPr>
          <p:nvPr>
            <p:ph sz="half" idx="2"/>
          </p:nvPr>
        </p:nvSpPr>
        <p:spPr/>
        <p:txBody>
          <a:bodyPr>
            <a:normAutofit fontScale="55000" lnSpcReduction="20000"/>
          </a:bodyPr>
          <a:lstStyle/>
          <a:p>
            <a:pPr>
              <a:buNone/>
            </a:pPr>
            <a:r>
              <a:rPr lang="en-US" sz="2900" dirty="0" smtClean="0"/>
              <a:t>	In 2011, </a:t>
            </a:r>
            <a:r>
              <a:rPr lang="en-US" sz="2900" dirty="0"/>
              <a:t>the Food Bank embarked on a unique pilot project with the City of Oakland to provide summer lunch in an entirely new place: the Oakland Public Libraries.  What began as a two week trial at 3 libraries, blossomed into a summer-long effort at 10 different library branches. </a:t>
            </a:r>
          </a:p>
          <a:p>
            <a:pPr>
              <a:buNone/>
            </a:pPr>
            <a:r>
              <a:rPr lang="en-US" sz="2900" dirty="0"/>
              <a:t> </a:t>
            </a:r>
          </a:p>
          <a:p>
            <a:pPr>
              <a:buNone/>
            </a:pPr>
            <a:r>
              <a:rPr lang="en-US" sz="2900" dirty="0" smtClean="0"/>
              <a:t>	While </a:t>
            </a:r>
            <a:r>
              <a:rPr lang="en-US" sz="2900" dirty="0"/>
              <a:t>the libraries could provide the space and storage, they did not have the staffing to distribute and monitor the lunches. The Food Bank agreed to dip into their extensive pool of volunteers and take on the role of recruiting and training the volunteers needed to run these sites. </a:t>
            </a:r>
            <a:r>
              <a:rPr lang="en-US" sz="2900" dirty="0" smtClean="0"/>
              <a:t>In 2012, the </a:t>
            </a:r>
            <a:r>
              <a:rPr lang="en-US" sz="2900" dirty="0"/>
              <a:t>Food </a:t>
            </a:r>
            <a:r>
              <a:rPr lang="en-US" sz="2900" dirty="0" smtClean="0"/>
              <a:t>Bank provided </a:t>
            </a:r>
            <a:r>
              <a:rPr lang="en-US" sz="2900" dirty="0"/>
              <a:t>99 volunteers to serve and monitor the lunches at the different locations.  By the end of the summer, nearly 7,400 meals were served through the collaboration.</a:t>
            </a:r>
          </a:p>
          <a:p>
            <a:endParaRPr lang="en-US" dirty="0"/>
          </a:p>
        </p:txBody>
      </p:sp>
      <p:pic>
        <p:nvPicPr>
          <p:cNvPr id="5" name="Picture 4" descr="555679_10100477689518171_522071793_n.jpg"/>
          <p:cNvPicPr>
            <a:picLocks noChangeAspect="1"/>
          </p:cNvPicPr>
          <p:nvPr/>
        </p:nvPicPr>
        <p:blipFill>
          <a:blip r:embed="rId2" cstate="print"/>
          <a:stretch>
            <a:fillRect/>
          </a:stretch>
        </p:blipFill>
        <p:spPr>
          <a:xfrm>
            <a:off x="1066800" y="3048000"/>
            <a:ext cx="3276600" cy="327660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u="sng" dirty="0" smtClean="0"/>
              <a:t>How it works</a:t>
            </a:r>
            <a:endParaRPr lang="en-US" u="sng" dirty="0"/>
          </a:p>
        </p:txBody>
      </p:sp>
      <p:sp>
        <p:nvSpPr>
          <p:cNvPr id="3" name="Content Placeholder 2"/>
          <p:cNvSpPr>
            <a:spLocks noGrp="1"/>
          </p:cNvSpPr>
          <p:nvPr>
            <p:ph sz="half" idx="1"/>
          </p:nvPr>
        </p:nvSpPr>
        <p:spPr>
          <a:xfrm>
            <a:off x="457200" y="2590800"/>
            <a:ext cx="4038600" cy="3810000"/>
          </a:xfrm>
        </p:spPr>
        <p:txBody>
          <a:bodyPr>
            <a:normAutofit fontScale="92500"/>
          </a:bodyPr>
          <a:lstStyle/>
          <a:p>
            <a:r>
              <a:rPr lang="en-US" sz="2400" b="1" dirty="0" smtClean="0">
                <a:solidFill>
                  <a:schemeClr val="accent2">
                    <a:lumMod val="75000"/>
                  </a:schemeClr>
                </a:solidFill>
              </a:rPr>
              <a:t>Provide an </a:t>
            </a:r>
            <a:r>
              <a:rPr lang="en-US" sz="2400" b="1" dirty="0">
                <a:solidFill>
                  <a:schemeClr val="accent2">
                    <a:lumMod val="75000"/>
                  </a:schemeClr>
                </a:solidFill>
              </a:rPr>
              <a:t>area where lunches can be served to </a:t>
            </a:r>
            <a:r>
              <a:rPr lang="en-US" sz="2400" b="1" dirty="0" smtClean="0">
                <a:solidFill>
                  <a:schemeClr val="accent2">
                    <a:lumMod val="75000"/>
                  </a:schemeClr>
                </a:solidFill>
              </a:rPr>
              <a:t>children</a:t>
            </a:r>
          </a:p>
          <a:p>
            <a:pPr>
              <a:buNone/>
            </a:pPr>
            <a:endParaRPr lang="en-US" sz="2400" b="1" dirty="0">
              <a:solidFill>
                <a:schemeClr val="accent2">
                  <a:lumMod val="75000"/>
                </a:schemeClr>
              </a:solidFill>
            </a:endParaRPr>
          </a:p>
          <a:p>
            <a:r>
              <a:rPr lang="en-US" sz="2400" b="1" dirty="0" smtClean="0">
                <a:solidFill>
                  <a:schemeClr val="accent3">
                    <a:lumMod val="75000"/>
                  </a:schemeClr>
                </a:solidFill>
              </a:rPr>
              <a:t>Have the ability </a:t>
            </a:r>
            <a:r>
              <a:rPr lang="en-US" sz="2400" b="1" dirty="0">
                <a:solidFill>
                  <a:schemeClr val="accent3">
                    <a:lumMod val="75000"/>
                  </a:schemeClr>
                </a:solidFill>
              </a:rPr>
              <a:t>to store and refrigerate </a:t>
            </a:r>
            <a:r>
              <a:rPr lang="en-US" sz="2400" b="1" dirty="0" smtClean="0">
                <a:solidFill>
                  <a:schemeClr val="accent3">
                    <a:lumMod val="75000"/>
                  </a:schemeClr>
                </a:solidFill>
              </a:rPr>
              <a:t>lunches</a:t>
            </a:r>
          </a:p>
          <a:p>
            <a:endParaRPr lang="en-US" sz="2400" b="1" dirty="0">
              <a:solidFill>
                <a:schemeClr val="accent3">
                  <a:lumMod val="75000"/>
                </a:schemeClr>
              </a:solidFill>
            </a:endParaRPr>
          </a:p>
          <a:p>
            <a:r>
              <a:rPr lang="en-US" sz="2400" b="1" dirty="0" smtClean="0">
                <a:solidFill>
                  <a:schemeClr val="accent2">
                    <a:lumMod val="75000"/>
                  </a:schemeClr>
                </a:solidFill>
              </a:rPr>
              <a:t>A </a:t>
            </a:r>
            <a:r>
              <a:rPr lang="en-US" sz="2400" b="1" dirty="0">
                <a:solidFill>
                  <a:schemeClr val="accent2">
                    <a:lumMod val="75000"/>
                  </a:schemeClr>
                </a:solidFill>
              </a:rPr>
              <a:t>site </a:t>
            </a:r>
            <a:r>
              <a:rPr lang="en-US" sz="2400" b="1" dirty="0" smtClean="0">
                <a:solidFill>
                  <a:schemeClr val="accent2">
                    <a:lumMod val="75000"/>
                  </a:schemeClr>
                </a:solidFill>
              </a:rPr>
              <a:t>coordinator(s) </a:t>
            </a:r>
            <a:r>
              <a:rPr lang="en-US" sz="2400" b="1" dirty="0">
                <a:solidFill>
                  <a:schemeClr val="accent2">
                    <a:lumMod val="75000"/>
                  </a:schemeClr>
                </a:solidFill>
              </a:rPr>
              <a:t>to serve and count lunches during the designated meal time</a:t>
            </a:r>
          </a:p>
          <a:p>
            <a:endParaRPr lang="en-US" dirty="0"/>
          </a:p>
        </p:txBody>
      </p:sp>
      <p:sp>
        <p:nvSpPr>
          <p:cNvPr id="4" name="Content Placeholder 3"/>
          <p:cNvSpPr>
            <a:spLocks noGrp="1"/>
          </p:cNvSpPr>
          <p:nvPr>
            <p:ph sz="half" idx="2"/>
          </p:nvPr>
        </p:nvSpPr>
        <p:spPr>
          <a:xfrm>
            <a:off x="4648200" y="2743200"/>
            <a:ext cx="4038600" cy="3382963"/>
          </a:xfrm>
        </p:spPr>
        <p:txBody>
          <a:bodyPr>
            <a:normAutofit fontScale="92500"/>
          </a:bodyPr>
          <a:lstStyle/>
          <a:p>
            <a:r>
              <a:rPr lang="en-US" sz="2400" b="1" dirty="0" smtClean="0">
                <a:solidFill>
                  <a:schemeClr val="accent3">
                    <a:lumMod val="75000"/>
                  </a:schemeClr>
                </a:solidFill>
              </a:rPr>
              <a:t>All site staff must attend training</a:t>
            </a:r>
          </a:p>
          <a:p>
            <a:pPr>
              <a:buNone/>
            </a:pPr>
            <a:endParaRPr lang="en-US" sz="2400" b="1" dirty="0" smtClean="0"/>
          </a:p>
          <a:p>
            <a:r>
              <a:rPr lang="en-US" sz="2400" b="1" dirty="0" smtClean="0">
                <a:solidFill>
                  <a:schemeClr val="accent2">
                    <a:lumMod val="75000"/>
                  </a:schemeClr>
                </a:solidFill>
              </a:rPr>
              <a:t>Trainings are provided from late May through the end of July</a:t>
            </a:r>
            <a:endParaRPr lang="en-US" sz="2400" b="1" dirty="0">
              <a:solidFill>
                <a:schemeClr val="accent2">
                  <a:lumMod val="75000"/>
                </a:schemeClr>
              </a:solidFill>
            </a:endParaRPr>
          </a:p>
        </p:txBody>
      </p:sp>
      <p:pic>
        <p:nvPicPr>
          <p:cNvPr id="1026" name="Picture 2" descr="C:\Users\chase9c\AppData\Local\Microsoft\Windows\Temporary Internet Files\Content.Outlook\1T1Z02MM\oakland tree.tif"/>
          <p:cNvPicPr>
            <a:picLocks noChangeAspect="1" noChangeArrowheads="1"/>
          </p:cNvPicPr>
          <p:nvPr/>
        </p:nvPicPr>
        <p:blipFill>
          <a:blip r:embed="rId2" cstate="print"/>
          <a:srcRect/>
          <a:stretch>
            <a:fillRect/>
          </a:stretch>
        </p:blipFill>
        <p:spPr bwMode="auto">
          <a:xfrm>
            <a:off x="1752600" y="228600"/>
            <a:ext cx="1066800" cy="941294"/>
          </a:xfrm>
          <a:prstGeom prst="rect">
            <a:avLst/>
          </a:prstGeom>
          <a:noFill/>
        </p:spPr>
      </p:pic>
      <p:sp>
        <p:nvSpPr>
          <p:cNvPr id="7" name="Rectangle 6"/>
          <p:cNvSpPr/>
          <p:nvPr/>
        </p:nvSpPr>
        <p:spPr>
          <a:xfrm>
            <a:off x="1143000" y="1447800"/>
            <a:ext cx="6781800" cy="954107"/>
          </a:xfrm>
          <a:prstGeom prst="rect">
            <a:avLst/>
          </a:prstGeom>
        </p:spPr>
        <p:txBody>
          <a:bodyPr wrap="square">
            <a:spAutoFit/>
          </a:bodyPr>
          <a:lstStyle/>
          <a:p>
            <a:pPr algn="ctr"/>
            <a:r>
              <a:rPr lang="en-US" sz="2800" b="1" dirty="0" smtClean="0"/>
              <a:t>To participate </a:t>
            </a:r>
            <a:r>
              <a:rPr lang="en-US" sz="2800" b="1" dirty="0" smtClean="0">
                <a:solidFill>
                  <a:prstClr val="black"/>
                </a:solidFill>
              </a:rPr>
              <a:t>as </a:t>
            </a:r>
            <a:r>
              <a:rPr lang="en-US" sz="2800" b="1" dirty="0">
                <a:solidFill>
                  <a:prstClr val="black"/>
                </a:solidFill>
              </a:rPr>
              <a:t>a site, </a:t>
            </a:r>
            <a:endParaRPr lang="en-US" sz="2800" b="1" dirty="0" smtClean="0">
              <a:solidFill>
                <a:prstClr val="black"/>
              </a:solidFill>
            </a:endParaRPr>
          </a:p>
          <a:p>
            <a:pPr algn="ctr"/>
            <a:r>
              <a:rPr lang="en-US" sz="2800" b="1" dirty="0" smtClean="0">
                <a:solidFill>
                  <a:prstClr val="black"/>
                </a:solidFill>
              </a:rPr>
              <a:t>all </a:t>
            </a:r>
            <a:r>
              <a:rPr lang="en-US" sz="2800" b="1" dirty="0">
                <a:solidFill>
                  <a:prstClr val="black"/>
                </a:solidFill>
              </a:rPr>
              <a:t>organization </a:t>
            </a:r>
            <a:r>
              <a:rPr lang="en-US" sz="2800" b="1" dirty="0" smtClean="0">
                <a:solidFill>
                  <a:prstClr val="black"/>
                </a:solidFill>
              </a:rPr>
              <a:t>must:</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b="1" i="1" u="sng" dirty="0" smtClean="0"/>
              <a:t>Best Practices with Libraries</a:t>
            </a:r>
            <a:r>
              <a:rPr lang="en-US" dirty="0" smtClean="0"/>
              <a:t> </a:t>
            </a:r>
            <a:br>
              <a:rPr lang="en-US" dirty="0" smtClean="0"/>
            </a:br>
            <a:endParaRPr lang="en-US" dirty="0"/>
          </a:p>
        </p:txBody>
      </p:sp>
      <p:sp>
        <p:nvSpPr>
          <p:cNvPr id="6" name="Content Placeholder 5"/>
          <p:cNvSpPr>
            <a:spLocks noGrp="1"/>
          </p:cNvSpPr>
          <p:nvPr>
            <p:ph idx="1"/>
          </p:nvPr>
        </p:nvSpPr>
        <p:spPr>
          <a:xfrm>
            <a:off x="457200" y="990600"/>
            <a:ext cx="8229600" cy="5135563"/>
          </a:xfrm>
        </p:spPr>
        <p:txBody>
          <a:bodyPr>
            <a:normAutofit fontScale="47500" lnSpcReduction="20000"/>
          </a:bodyPr>
          <a:lstStyle/>
          <a:p>
            <a:pPr>
              <a:buNone/>
            </a:pPr>
            <a:endParaRPr lang="en-US" dirty="0"/>
          </a:p>
          <a:p>
            <a:pPr lvl="0"/>
            <a:r>
              <a:rPr lang="en-US" b="1" dirty="0"/>
              <a:t>Two volunteers for every 20-30 children: </a:t>
            </a:r>
            <a:r>
              <a:rPr lang="en-US" dirty="0"/>
              <a:t>The site with 70 children daily needed just three to four volunteers daily as the parents who accompanied their children helped with cleaning</a:t>
            </a:r>
            <a:r>
              <a:rPr lang="en-US" dirty="0" smtClean="0"/>
              <a:t>.</a:t>
            </a:r>
          </a:p>
          <a:p>
            <a:pPr lvl="0">
              <a:buNone/>
            </a:pPr>
            <a:endParaRPr lang="en-US" dirty="0" smtClean="0"/>
          </a:p>
          <a:p>
            <a:pPr lvl="0"/>
            <a:r>
              <a:rPr lang="en-US" b="1" dirty="0"/>
              <a:t>Boxed lunches make for easy storage and clean-up. </a:t>
            </a:r>
            <a:endParaRPr lang="en-US" b="1" dirty="0" smtClean="0"/>
          </a:p>
          <a:p>
            <a:pPr lvl="0">
              <a:buNone/>
            </a:pPr>
            <a:endParaRPr lang="en-US" dirty="0" smtClean="0"/>
          </a:p>
          <a:p>
            <a:pPr lvl="0"/>
            <a:r>
              <a:rPr lang="en-US" b="1" dirty="0"/>
              <a:t>Dedicate one person </a:t>
            </a:r>
            <a:r>
              <a:rPr lang="en-US" b="1" dirty="0" smtClean="0"/>
              <a:t>to </a:t>
            </a:r>
            <a:r>
              <a:rPr lang="en-US" b="1" dirty="0"/>
              <a:t>the schedule and coordination of volunteers: </a:t>
            </a:r>
            <a:r>
              <a:rPr lang="en-US" dirty="0"/>
              <a:t>Having an intern act as volunteer coordinator saves staff valuable time</a:t>
            </a:r>
            <a:r>
              <a:rPr lang="en-US" dirty="0" smtClean="0"/>
              <a:t>.</a:t>
            </a:r>
          </a:p>
          <a:p>
            <a:pPr lvl="0"/>
            <a:endParaRPr lang="en-US" dirty="0" smtClean="0"/>
          </a:p>
          <a:p>
            <a:pPr lvl="0"/>
            <a:r>
              <a:rPr lang="en-US" b="1" dirty="0"/>
              <a:t>Train volunteers prior to their shift start:</a:t>
            </a:r>
            <a:r>
              <a:rPr lang="en-US" dirty="0"/>
              <a:t> Volunteers arrived 30 minutes prior to their first shift to receive training. Explaining the rules and regulations took up the bulk of training</a:t>
            </a:r>
            <a:r>
              <a:rPr lang="en-US" dirty="0" smtClean="0"/>
              <a:t>.</a:t>
            </a:r>
          </a:p>
          <a:p>
            <a:pPr lvl="0">
              <a:buNone/>
            </a:pPr>
            <a:endParaRPr lang="en-US" dirty="0" smtClean="0"/>
          </a:p>
          <a:p>
            <a:pPr lvl="0"/>
            <a:r>
              <a:rPr lang="en-US" b="1" dirty="0"/>
              <a:t>Screen and select volunteers willing to do multiple shifts:</a:t>
            </a:r>
            <a:r>
              <a:rPr lang="en-US" dirty="0"/>
              <a:t> Most </a:t>
            </a:r>
            <a:r>
              <a:rPr lang="en-US" dirty="0" smtClean="0"/>
              <a:t>volunteers </a:t>
            </a:r>
            <a:r>
              <a:rPr lang="en-US" dirty="0"/>
              <a:t>did 3 or more shifts, either doing several days in a row or the same day for multiple weeks</a:t>
            </a:r>
            <a:r>
              <a:rPr lang="en-US" dirty="0" smtClean="0"/>
              <a:t>.</a:t>
            </a:r>
          </a:p>
          <a:p>
            <a:pPr lvl="0">
              <a:buNone/>
            </a:pPr>
            <a:endParaRPr lang="en-US" dirty="0" smtClean="0"/>
          </a:p>
          <a:p>
            <a:pPr lvl="0"/>
            <a:r>
              <a:rPr lang="en-US" b="1" dirty="0"/>
              <a:t>Utilize staff refrigerators: </a:t>
            </a:r>
            <a:r>
              <a:rPr lang="en-US" dirty="0"/>
              <a:t>For most of the libraries, their staff refrigerators had adequate storage space. It was only the high volume library that required an additional mini-fridge</a:t>
            </a:r>
            <a:r>
              <a:rPr lang="en-US" dirty="0" smtClean="0"/>
              <a:t>.</a:t>
            </a:r>
          </a:p>
          <a:p>
            <a:pPr lvl="0">
              <a:buNone/>
            </a:pPr>
            <a:endParaRPr lang="en-US" dirty="0" smtClean="0"/>
          </a:p>
          <a:p>
            <a:pPr lvl="0"/>
            <a:r>
              <a:rPr lang="en-US" b="1" dirty="0"/>
              <a:t>Library staff accept and store the food when delivered: </a:t>
            </a:r>
            <a:r>
              <a:rPr lang="en-US" dirty="0"/>
              <a:t>This was the one piece of work that the libraries agreed to do because the food usually arrived 2-3 hours before lunch was served. They agreed to accept the food, store it and record its temperature. </a:t>
            </a:r>
            <a:endParaRPr lang="en-US"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Get the word out!</a:t>
            </a:r>
            <a:endParaRPr lang="en-US" dirty="0"/>
          </a:p>
        </p:txBody>
      </p:sp>
      <p:pic>
        <p:nvPicPr>
          <p:cNvPr id="4" name="Content Placeholder 3" descr="oak022231.jpg"/>
          <p:cNvPicPr>
            <a:picLocks noGrp="1" noChangeAspect="1"/>
          </p:cNvPicPr>
          <p:nvPr>
            <p:ph idx="1"/>
          </p:nvPr>
        </p:nvPicPr>
        <p:blipFill>
          <a:blip r:embed="rId2" cstate="print"/>
          <a:stretch>
            <a:fillRect/>
          </a:stretch>
        </p:blipFill>
        <p:spPr>
          <a:xfrm>
            <a:off x="5291874" y="2438400"/>
            <a:ext cx="2632926" cy="2590800"/>
          </a:xfrm>
        </p:spPr>
      </p:pic>
      <p:pic>
        <p:nvPicPr>
          <p:cNvPr id="5" name="Picture 4" descr="freelunch-1-620x465.jpg"/>
          <p:cNvPicPr>
            <a:picLocks noChangeAspect="1"/>
          </p:cNvPicPr>
          <p:nvPr/>
        </p:nvPicPr>
        <p:blipFill>
          <a:blip r:embed="rId3" cstate="print"/>
          <a:stretch>
            <a:fillRect/>
          </a:stretch>
        </p:blipFill>
        <p:spPr>
          <a:xfrm>
            <a:off x="457200" y="1295400"/>
            <a:ext cx="4470400" cy="3352800"/>
          </a:xfrm>
          <a:prstGeom prst="rect">
            <a:avLst/>
          </a:prstGeom>
        </p:spPr>
      </p:pic>
      <p:sp>
        <p:nvSpPr>
          <p:cNvPr id="7" name="TextBox 6"/>
          <p:cNvSpPr txBox="1"/>
          <p:nvPr/>
        </p:nvSpPr>
        <p:spPr>
          <a:xfrm>
            <a:off x="1066800" y="5257800"/>
            <a:ext cx="7467600" cy="1384995"/>
          </a:xfrm>
          <a:prstGeom prst="rect">
            <a:avLst/>
          </a:prstGeom>
          <a:noFill/>
        </p:spPr>
        <p:txBody>
          <a:bodyPr wrap="square" rtlCol="0">
            <a:spAutoFit/>
          </a:bodyPr>
          <a:lstStyle/>
          <a:p>
            <a:pPr algn="ctr"/>
            <a:r>
              <a:rPr lang="en-US" sz="2800" b="1" dirty="0" smtClean="0"/>
              <a:t>Food Banks,  Flyers at local School,  Fun Kick off event, 211, Twitter, </a:t>
            </a:r>
            <a:r>
              <a:rPr lang="en-US" sz="2800" b="1" dirty="0" err="1" smtClean="0"/>
              <a:t>Facebook</a:t>
            </a:r>
            <a:r>
              <a:rPr lang="en-US" sz="2800" b="1" dirty="0" smtClean="0"/>
              <a:t>, Door hangers, Local news stations!</a:t>
            </a:r>
            <a:endParaRPr lang="en-US" sz="2800" b="1" dirty="0"/>
          </a:p>
        </p:txBody>
      </p:sp>
      <p:pic>
        <p:nvPicPr>
          <p:cNvPr id="8" name="Picture 7" descr="FARM_main-620x413.jpg"/>
          <p:cNvPicPr>
            <a:picLocks noChangeAspect="1"/>
          </p:cNvPicPr>
          <p:nvPr/>
        </p:nvPicPr>
        <p:blipFill>
          <a:blip r:embed="rId4" cstate="print"/>
          <a:stretch>
            <a:fillRect/>
          </a:stretch>
        </p:blipFill>
        <p:spPr>
          <a:xfrm>
            <a:off x="5029200" y="304800"/>
            <a:ext cx="2895600" cy="1928843"/>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TotalTime>
  <Words>511</Words>
  <Application>Microsoft Macintosh PowerPoint</Application>
  <PresentationFormat>On-screen Show (4:3)</PresentationFormat>
  <Paragraphs>59</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Oakland  Summer Food Service Program</vt:lpstr>
      <vt:lpstr>Our Mission</vt:lpstr>
      <vt:lpstr>Our success!</vt:lpstr>
      <vt:lpstr>Two Oakland Summer Food Sponsors</vt:lpstr>
      <vt:lpstr>Alameda Community Food Bank Awesome Volunteers!!!!</vt:lpstr>
      <vt:lpstr>How it works</vt:lpstr>
      <vt:lpstr>Best Practices with Libraries  </vt:lpstr>
      <vt:lpstr>Get the word out!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City of Oakland Summer Food Service Program</dc:title>
  <dc:creator>chase9c</dc:creator>
  <cp:lastModifiedBy>Patrice Chamberlain</cp:lastModifiedBy>
  <cp:revision>10</cp:revision>
  <dcterms:created xsi:type="dcterms:W3CDTF">2013-02-19T16:00:02Z</dcterms:created>
  <dcterms:modified xsi:type="dcterms:W3CDTF">2013-02-19T17:52:07Z</dcterms:modified>
</cp:coreProperties>
</file>